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2" r:id="rId2"/>
    <p:sldId id="256" r:id="rId3"/>
    <p:sldId id="269" r:id="rId4"/>
    <p:sldId id="271" r:id="rId5"/>
    <p:sldId id="273" r:id="rId6"/>
    <p:sldId id="274" r:id="rId7"/>
    <p:sldId id="275" r:id="rId8"/>
    <p:sldId id="277" r:id="rId9"/>
    <p:sldId id="276" r:id="rId10"/>
    <p:sldId id="278" r:id="rId11"/>
    <p:sldId id="279" r:id="rId12"/>
    <p:sldId id="280" r:id="rId13"/>
    <p:sldId id="263" r:id="rId14"/>
    <p:sldId id="265" r:id="rId15"/>
    <p:sldId id="266" r:id="rId16"/>
    <p:sldId id="267" r:id="rId17"/>
    <p:sldId id="281" r:id="rId18"/>
    <p:sldId id="283" r:id="rId19"/>
    <p:sldId id="299" r:id="rId20"/>
    <p:sldId id="282" r:id="rId21"/>
    <p:sldId id="285" r:id="rId22"/>
    <p:sldId id="284" r:id="rId23"/>
    <p:sldId id="286" r:id="rId24"/>
    <p:sldId id="287" r:id="rId25"/>
    <p:sldId id="290" r:id="rId26"/>
    <p:sldId id="292" r:id="rId27"/>
    <p:sldId id="293" r:id="rId28"/>
    <p:sldId id="294" r:id="rId29"/>
    <p:sldId id="288" r:id="rId30"/>
    <p:sldId id="289" r:id="rId31"/>
    <p:sldId id="296" r:id="rId32"/>
    <p:sldId id="297" r:id="rId33"/>
    <p:sldId id="298" r:id="rId34"/>
    <p:sldId id="260"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7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7"/>
    <p:restoredTop sz="54658"/>
  </p:normalViewPr>
  <p:slideViewPr>
    <p:cSldViewPr snapToGrid="0" snapToObjects="1">
      <p:cViewPr varScale="1">
        <p:scale>
          <a:sx n="66" d="100"/>
          <a:sy n="66" d="100"/>
        </p:scale>
        <p:origin x="21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AF5C2-9B25-4B2A-B001-1FA7093164DE}" type="datetimeFigureOut">
              <a:rPr lang="en-US" smtClean="0"/>
              <a:t>12/3/25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9AF01-2011-46DA-B867-A5581A1A3C2F}" type="slidenum">
              <a:rPr lang="en-US" smtClean="0"/>
              <a:t>‹#›</a:t>
            </a:fld>
            <a:endParaRPr lang="en-US"/>
          </a:p>
        </p:txBody>
      </p:sp>
    </p:spTree>
    <p:extLst>
      <p:ext uri="{BB962C8B-B14F-4D97-AF65-F5344CB8AC3E}">
        <p14:creationId xmlns:p14="http://schemas.microsoft.com/office/powerpoint/2010/main" val="271775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5AB0-3B2B-466B-93A3-06445B66C7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92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10</a:t>
            </a:fld>
            <a:endParaRPr lang="en-US"/>
          </a:p>
        </p:txBody>
      </p:sp>
    </p:spTree>
    <p:extLst>
      <p:ext uri="{BB962C8B-B14F-4D97-AF65-F5344CB8AC3E}">
        <p14:creationId xmlns:p14="http://schemas.microsoft.com/office/powerpoint/2010/main" val="132148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11</a:t>
            </a:fld>
            <a:endParaRPr lang="en-US"/>
          </a:p>
        </p:txBody>
      </p:sp>
    </p:spTree>
    <p:extLst>
      <p:ext uri="{BB962C8B-B14F-4D97-AF65-F5344CB8AC3E}">
        <p14:creationId xmlns:p14="http://schemas.microsoft.com/office/powerpoint/2010/main" val="78775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12</a:t>
            </a:fld>
            <a:endParaRPr lang="en-US"/>
          </a:p>
        </p:txBody>
      </p:sp>
    </p:spTree>
    <p:extLst>
      <p:ext uri="{BB962C8B-B14F-4D97-AF65-F5344CB8AC3E}">
        <p14:creationId xmlns:p14="http://schemas.microsoft.com/office/powerpoint/2010/main" val="47597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9AF01-2011-46DA-B867-A5581A1A3C2F}" type="slidenum">
              <a:rPr lang="en-US" smtClean="0"/>
              <a:t>13</a:t>
            </a:fld>
            <a:endParaRPr lang="en-US"/>
          </a:p>
        </p:txBody>
      </p:sp>
    </p:spTree>
    <p:extLst>
      <p:ext uri="{BB962C8B-B14F-4D97-AF65-F5344CB8AC3E}">
        <p14:creationId xmlns:p14="http://schemas.microsoft.com/office/powerpoint/2010/main" val="2201648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14</a:t>
            </a:fld>
            <a:endParaRPr lang="en-US"/>
          </a:p>
        </p:txBody>
      </p:sp>
    </p:spTree>
    <p:extLst>
      <p:ext uri="{BB962C8B-B14F-4D97-AF65-F5344CB8AC3E}">
        <p14:creationId xmlns:p14="http://schemas.microsoft.com/office/powerpoint/2010/main" val="7023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15</a:t>
            </a:fld>
            <a:endParaRPr lang="en-US"/>
          </a:p>
        </p:txBody>
      </p:sp>
    </p:spTree>
    <p:extLst>
      <p:ext uri="{BB962C8B-B14F-4D97-AF65-F5344CB8AC3E}">
        <p14:creationId xmlns:p14="http://schemas.microsoft.com/office/powerpoint/2010/main" val="166364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16</a:t>
            </a:fld>
            <a:endParaRPr lang="en-US"/>
          </a:p>
        </p:txBody>
      </p:sp>
    </p:spTree>
    <p:extLst>
      <p:ext uri="{BB962C8B-B14F-4D97-AF65-F5344CB8AC3E}">
        <p14:creationId xmlns:p14="http://schemas.microsoft.com/office/powerpoint/2010/main" val="311125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17</a:t>
            </a:fld>
            <a:endParaRPr lang="en-US"/>
          </a:p>
        </p:txBody>
      </p:sp>
    </p:spTree>
    <p:extLst>
      <p:ext uri="{BB962C8B-B14F-4D97-AF65-F5344CB8AC3E}">
        <p14:creationId xmlns:p14="http://schemas.microsoft.com/office/powerpoint/2010/main" val="4194245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18</a:t>
            </a:fld>
            <a:endParaRPr lang="en-US"/>
          </a:p>
        </p:txBody>
      </p:sp>
    </p:spTree>
    <p:extLst>
      <p:ext uri="{BB962C8B-B14F-4D97-AF65-F5344CB8AC3E}">
        <p14:creationId xmlns:p14="http://schemas.microsoft.com/office/powerpoint/2010/main" val="172488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AB1C-3AB4-9D8C-D075-52F03EBC8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B5D85-88E4-B3A8-A720-D8A18700E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7CE47-D388-E48A-60AC-408D393E0D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F2C84F-C116-E4B6-C7A3-7215EF94DCB3}"/>
              </a:ext>
            </a:extLst>
          </p:cNvPr>
          <p:cNvSpPr>
            <a:spLocks noGrp="1"/>
          </p:cNvSpPr>
          <p:nvPr>
            <p:ph type="sldNum" sz="quarter" idx="5"/>
          </p:nvPr>
        </p:nvSpPr>
        <p:spPr/>
        <p:txBody>
          <a:bodyPr/>
          <a:lstStyle/>
          <a:p>
            <a:fld id="{6159AF01-2011-46DA-B867-A5581A1A3C2F}" type="slidenum">
              <a:rPr lang="en-US" smtClean="0"/>
              <a:t>19</a:t>
            </a:fld>
            <a:endParaRPr lang="en-US"/>
          </a:p>
        </p:txBody>
      </p:sp>
    </p:spTree>
    <p:extLst>
      <p:ext uri="{BB962C8B-B14F-4D97-AF65-F5344CB8AC3E}">
        <p14:creationId xmlns:p14="http://schemas.microsoft.com/office/powerpoint/2010/main" val="258475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a:t>
            </a:fld>
            <a:endParaRPr lang="en-US"/>
          </a:p>
        </p:txBody>
      </p:sp>
    </p:spTree>
    <p:extLst>
      <p:ext uri="{BB962C8B-B14F-4D97-AF65-F5344CB8AC3E}">
        <p14:creationId xmlns:p14="http://schemas.microsoft.com/office/powerpoint/2010/main" val="246806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20</a:t>
            </a:fld>
            <a:endParaRPr lang="en-US"/>
          </a:p>
        </p:txBody>
      </p:sp>
    </p:spTree>
    <p:extLst>
      <p:ext uri="{BB962C8B-B14F-4D97-AF65-F5344CB8AC3E}">
        <p14:creationId xmlns:p14="http://schemas.microsoft.com/office/powerpoint/2010/main" val="94825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21</a:t>
            </a:fld>
            <a:endParaRPr lang="en-US"/>
          </a:p>
        </p:txBody>
      </p:sp>
    </p:spTree>
    <p:extLst>
      <p:ext uri="{BB962C8B-B14F-4D97-AF65-F5344CB8AC3E}">
        <p14:creationId xmlns:p14="http://schemas.microsoft.com/office/powerpoint/2010/main" val="823847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22</a:t>
            </a:fld>
            <a:endParaRPr lang="en-US"/>
          </a:p>
        </p:txBody>
      </p:sp>
    </p:spTree>
    <p:extLst>
      <p:ext uri="{BB962C8B-B14F-4D97-AF65-F5344CB8AC3E}">
        <p14:creationId xmlns:p14="http://schemas.microsoft.com/office/powerpoint/2010/main" val="150363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23</a:t>
            </a:fld>
            <a:endParaRPr lang="en-US"/>
          </a:p>
        </p:txBody>
      </p:sp>
    </p:spTree>
    <p:extLst>
      <p:ext uri="{BB962C8B-B14F-4D97-AF65-F5344CB8AC3E}">
        <p14:creationId xmlns:p14="http://schemas.microsoft.com/office/powerpoint/2010/main" val="83599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24</a:t>
            </a:fld>
            <a:endParaRPr lang="en-US"/>
          </a:p>
        </p:txBody>
      </p:sp>
    </p:spTree>
    <p:extLst>
      <p:ext uri="{BB962C8B-B14F-4D97-AF65-F5344CB8AC3E}">
        <p14:creationId xmlns:p14="http://schemas.microsoft.com/office/powerpoint/2010/main" val="3705300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25</a:t>
            </a:fld>
            <a:endParaRPr lang="en-US"/>
          </a:p>
        </p:txBody>
      </p:sp>
    </p:spTree>
    <p:extLst>
      <p:ext uri="{BB962C8B-B14F-4D97-AF65-F5344CB8AC3E}">
        <p14:creationId xmlns:p14="http://schemas.microsoft.com/office/powerpoint/2010/main" val="818002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26</a:t>
            </a:fld>
            <a:endParaRPr lang="en-US"/>
          </a:p>
        </p:txBody>
      </p:sp>
    </p:spTree>
    <p:extLst>
      <p:ext uri="{BB962C8B-B14F-4D97-AF65-F5344CB8AC3E}">
        <p14:creationId xmlns:p14="http://schemas.microsoft.com/office/powerpoint/2010/main" val="3921180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27</a:t>
            </a:fld>
            <a:endParaRPr lang="en-US"/>
          </a:p>
        </p:txBody>
      </p:sp>
    </p:spTree>
    <p:extLst>
      <p:ext uri="{BB962C8B-B14F-4D97-AF65-F5344CB8AC3E}">
        <p14:creationId xmlns:p14="http://schemas.microsoft.com/office/powerpoint/2010/main" val="1675774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28</a:t>
            </a:fld>
            <a:endParaRPr lang="en-US"/>
          </a:p>
        </p:txBody>
      </p:sp>
    </p:spTree>
    <p:extLst>
      <p:ext uri="{BB962C8B-B14F-4D97-AF65-F5344CB8AC3E}">
        <p14:creationId xmlns:p14="http://schemas.microsoft.com/office/powerpoint/2010/main" val="1086564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29</a:t>
            </a:fld>
            <a:endParaRPr lang="en-US"/>
          </a:p>
        </p:txBody>
      </p:sp>
    </p:spTree>
    <p:extLst>
      <p:ext uri="{BB962C8B-B14F-4D97-AF65-F5344CB8AC3E}">
        <p14:creationId xmlns:p14="http://schemas.microsoft.com/office/powerpoint/2010/main" val="100155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9AF01-2011-46DA-B867-A5581A1A3C2F}" type="slidenum">
              <a:rPr lang="en-US" smtClean="0"/>
              <a:t>3</a:t>
            </a:fld>
            <a:endParaRPr lang="en-US"/>
          </a:p>
        </p:txBody>
      </p:sp>
    </p:spTree>
    <p:extLst>
      <p:ext uri="{BB962C8B-B14F-4D97-AF65-F5344CB8AC3E}">
        <p14:creationId xmlns:p14="http://schemas.microsoft.com/office/powerpoint/2010/main" val="778869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30</a:t>
            </a:fld>
            <a:endParaRPr lang="en-US"/>
          </a:p>
        </p:txBody>
      </p:sp>
    </p:spTree>
    <p:extLst>
      <p:ext uri="{BB962C8B-B14F-4D97-AF65-F5344CB8AC3E}">
        <p14:creationId xmlns:p14="http://schemas.microsoft.com/office/powerpoint/2010/main" val="4147018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31</a:t>
            </a:fld>
            <a:endParaRPr lang="en-US"/>
          </a:p>
        </p:txBody>
      </p:sp>
    </p:spTree>
    <p:extLst>
      <p:ext uri="{BB962C8B-B14F-4D97-AF65-F5344CB8AC3E}">
        <p14:creationId xmlns:p14="http://schemas.microsoft.com/office/powerpoint/2010/main" val="1582929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9AF01-2011-46DA-B867-A5581A1A3C2F}" type="slidenum">
              <a:rPr lang="en-US" smtClean="0"/>
              <a:t>32</a:t>
            </a:fld>
            <a:endParaRPr lang="en-US"/>
          </a:p>
        </p:txBody>
      </p:sp>
    </p:spTree>
    <p:extLst>
      <p:ext uri="{BB962C8B-B14F-4D97-AF65-F5344CB8AC3E}">
        <p14:creationId xmlns:p14="http://schemas.microsoft.com/office/powerpoint/2010/main" val="1065192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B14D4-5EC2-BBDF-8672-48B68DBFD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1F66D-4AA7-F258-1E07-2FE1D3C8B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A3559-C149-1D5E-5993-1081D0558B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113C11-5E19-B5D9-145E-F1EE857615B6}"/>
              </a:ext>
            </a:extLst>
          </p:cNvPr>
          <p:cNvSpPr>
            <a:spLocks noGrp="1"/>
          </p:cNvSpPr>
          <p:nvPr>
            <p:ph type="sldNum" sz="quarter" idx="5"/>
          </p:nvPr>
        </p:nvSpPr>
        <p:spPr/>
        <p:txBody>
          <a:bodyPr/>
          <a:lstStyle/>
          <a:p>
            <a:fld id="{6159AF01-2011-46DA-B867-A5581A1A3C2F}" type="slidenum">
              <a:rPr lang="en-US" smtClean="0"/>
              <a:t>33</a:t>
            </a:fld>
            <a:endParaRPr lang="en-US"/>
          </a:p>
        </p:txBody>
      </p:sp>
    </p:spTree>
    <p:extLst>
      <p:ext uri="{BB962C8B-B14F-4D97-AF65-F5344CB8AC3E}">
        <p14:creationId xmlns:p14="http://schemas.microsoft.com/office/powerpoint/2010/main" val="2822852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9AF01-2011-46DA-B867-A5581A1A3C2F}" type="slidenum">
              <a:rPr lang="en-US" smtClean="0"/>
              <a:t>34</a:t>
            </a:fld>
            <a:endParaRPr lang="en-US"/>
          </a:p>
        </p:txBody>
      </p:sp>
    </p:spTree>
    <p:extLst>
      <p:ext uri="{BB962C8B-B14F-4D97-AF65-F5344CB8AC3E}">
        <p14:creationId xmlns:p14="http://schemas.microsoft.com/office/powerpoint/2010/main" val="3602690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35</a:t>
            </a:fld>
            <a:endParaRPr lang="en-US"/>
          </a:p>
        </p:txBody>
      </p:sp>
    </p:spTree>
    <p:extLst>
      <p:ext uri="{BB962C8B-B14F-4D97-AF65-F5344CB8AC3E}">
        <p14:creationId xmlns:p14="http://schemas.microsoft.com/office/powerpoint/2010/main" val="240116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4</a:t>
            </a:fld>
            <a:endParaRPr lang="en-US"/>
          </a:p>
        </p:txBody>
      </p:sp>
    </p:spTree>
    <p:extLst>
      <p:ext uri="{BB962C8B-B14F-4D97-AF65-F5344CB8AC3E}">
        <p14:creationId xmlns:p14="http://schemas.microsoft.com/office/powerpoint/2010/main" val="347544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‘as of today’ expectations for developers and new hires to build an application at NISC. And that’s a lot!  We want to focus on the business logic, since that’s where our value add is for NISC.  </a:t>
            </a:r>
          </a:p>
        </p:txBody>
      </p:sp>
      <p:sp>
        <p:nvSpPr>
          <p:cNvPr id="4" name="Slide Number Placeholder 3"/>
          <p:cNvSpPr>
            <a:spLocks noGrp="1"/>
          </p:cNvSpPr>
          <p:nvPr>
            <p:ph type="sldNum" sz="quarter" idx="5"/>
          </p:nvPr>
        </p:nvSpPr>
        <p:spPr/>
        <p:txBody>
          <a:bodyPr/>
          <a:lstStyle/>
          <a:p>
            <a:fld id="{6159AF01-2011-46DA-B867-A5581A1A3C2F}" type="slidenum">
              <a:rPr lang="en-US" smtClean="0"/>
              <a:t>5</a:t>
            </a:fld>
            <a:endParaRPr lang="en-US"/>
          </a:p>
        </p:txBody>
      </p:sp>
    </p:spTree>
    <p:extLst>
      <p:ext uri="{BB962C8B-B14F-4D97-AF65-F5344CB8AC3E}">
        <p14:creationId xmlns:p14="http://schemas.microsoft.com/office/powerpoint/2010/main" val="37297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our Web Developers should be focused in on, the Source Code.  Along with the money making business logic section of writing code, we can innovate and build stronger/faster/better applications by leveraging these frameworks with our business code.   </a:t>
            </a:r>
          </a:p>
        </p:txBody>
      </p:sp>
      <p:sp>
        <p:nvSpPr>
          <p:cNvPr id="4" name="Slide Number Placeholder 3"/>
          <p:cNvSpPr>
            <a:spLocks noGrp="1"/>
          </p:cNvSpPr>
          <p:nvPr>
            <p:ph type="sldNum" sz="quarter" idx="5"/>
          </p:nvPr>
        </p:nvSpPr>
        <p:spPr/>
        <p:txBody>
          <a:bodyPr/>
          <a:lstStyle/>
          <a:p>
            <a:fld id="{6159AF01-2011-46DA-B867-A5581A1A3C2F}" type="slidenum">
              <a:rPr lang="en-US" smtClean="0"/>
              <a:t>6</a:t>
            </a:fld>
            <a:endParaRPr lang="en-US"/>
          </a:p>
        </p:txBody>
      </p:sp>
    </p:spTree>
    <p:extLst>
      <p:ext uri="{BB962C8B-B14F-4D97-AF65-F5344CB8AC3E}">
        <p14:creationId xmlns:p14="http://schemas.microsoft.com/office/powerpoint/2010/main" val="139268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developers don’t worry about how their </a:t>
            </a:r>
            <a:r>
              <a:rPr lang="en-US" dirty="0" err="1"/>
              <a:t>ochestration</a:t>
            </a:r>
            <a:endParaRPr lang="en-US" dirty="0"/>
          </a:p>
        </p:txBody>
      </p:sp>
      <p:sp>
        <p:nvSpPr>
          <p:cNvPr id="4" name="Slide Number Placeholder 3"/>
          <p:cNvSpPr>
            <a:spLocks noGrp="1"/>
          </p:cNvSpPr>
          <p:nvPr>
            <p:ph type="sldNum" sz="quarter" idx="5"/>
          </p:nvPr>
        </p:nvSpPr>
        <p:spPr/>
        <p:txBody>
          <a:bodyPr/>
          <a:lstStyle/>
          <a:p>
            <a:fld id="{6159AF01-2011-46DA-B867-A5581A1A3C2F}" type="slidenum">
              <a:rPr lang="en-US" smtClean="0"/>
              <a:t>7</a:t>
            </a:fld>
            <a:endParaRPr lang="en-US"/>
          </a:p>
        </p:txBody>
      </p:sp>
    </p:spTree>
    <p:extLst>
      <p:ext uri="{BB962C8B-B14F-4D97-AF65-F5344CB8AC3E}">
        <p14:creationId xmlns:p14="http://schemas.microsoft.com/office/powerpoint/2010/main" val="110896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8</a:t>
            </a:fld>
            <a:endParaRPr lang="en-US"/>
          </a:p>
        </p:txBody>
      </p:sp>
    </p:spTree>
    <p:extLst>
      <p:ext uri="{BB962C8B-B14F-4D97-AF65-F5344CB8AC3E}">
        <p14:creationId xmlns:p14="http://schemas.microsoft.com/office/powerpoint/2010/main" val="241468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9AF01-2011-46DA-B867-A5581A1A3C2F}" type="slidenum">
              <a:rPr lang="en-US" smtClean="0"/>
              <a:t>9</a:t>
            </a:fld>
            <a:endParaRPr lang="en-US"/>
          </a:p>
        </p:txBody>
      </p:sp>
    </p:spTree>
    <p:extLst>
      <p:ext uri="{BB962C8B-B14F-4D97-AF65-F5344CB8AC3E}">
        <p14:creationId xmlns:p14="http://schemas.microsoft.com/office/powerpoint/2010/main" val="76675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E96E3F-4CB3-4E19-8BCF-14D2FDDC88E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075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E525-F1BF-EC4B-BF07-57F8F35868C2}"/>
              </a:ext>
            </a:extLst>
          </p:cNvPr>
          <p:cNvSpPr>
            <a:spLocks noGrp="1"/>
          </p:cNvSpPr>
          <p:nvPr>
            <p:ph type="title"/>
          </p:nvPr>
        </p:nvSpPr>
        <p:spPr/>
        <p:txBody>
          <a:bodyPr/>
          <a:lstStyle>
            <a:lvl1pPr>
              <a:defRPr>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958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806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81F0-ABF6-0342-BB18-F9985F2D7500}"/>
              </a:ext>
            </a:extLst>
          </p:cNvPr>
          <p:cNvSpPr>
            <a:spLocks noGrp="1"/>
          </p:cNvSpPr>
          <p:nvPr>
            <p:ph type="title"/>
          </p:nvPr>
        </p:nvSpPr>
        <p:spPr>
          <a:xfrm>
            <a:off x="839788" y="457200"/>
            <a:ext cx="3932237" cy="1600200"/>
          </a:xfrm>
        </p:spPr>
        <p:txBody>
          <a:bodyPr anchor="b"/>
          <a:lstStyle>
            <a:lvl1pPr>
              <a:defRPr sz="3200">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7BB7D9C-A6D1-A544-9D5C-F471644CAD51}"/>
              </a:ext>
            </a:extLst>
          </p:cNvPr>
          <p:cNvSpPr>
            <a:spLocks noGrp="1"/>
          </p:cNvSpPr>
          <p:nvPr>
            <p:ph idx="1"/>
          </p:nvPr>
        </p:nvSpPr>
        <p:spPr>
          <a:xfrm>
            <a:off x="5183188" y="987425"/>
            <a:ext cx="6172200" cy="4873625"/>
          </a:xfrm>
        </p:spPr>
        <p:txBody>
          <a:bodyPr/>
          <a:lstStyle>
            <a:lvl1pPr>
              <a:defRPr sz="3200">
                <a:solidFill>
                  <a:srgbClr val="54575B"/>
                </a:solidFill>
                <a:latin typeface="Arial" panose="020B0604020202020204" pitchFamily="34" charset="0"/>
                <a:cs typeface="Arial" panose="020B0604020202020204" pitchFamily="34" charset="0"/>
              </a:defRPr>
            </a:lvl1pPr>
            <a:lvl2pPr>
              <a:defRPr sz="2800">
                <a:solidFill>
                  <a:srgbClr val="54575B"/>
                </a:solidFill>
                <a:latin typeface="Arial" panose="020B0604020202020204" pitchFamily="34" charset="0"/>
                <a:cs typeface="Arial" panose="020B0604020202020204" pitchFamily="34" charset="0"/>
              </a:defRPr>
            </a:lvl2pPr>
            <a:lvl3pPr>
              <a:defRPr sz="2400">
                <a:solidFill>
                  <a:srgbClr val="54575B"/>
                </a:solidFill>
                <a:latin typeface="Arial" panose="020B0604020202020204" pitchFamily="34" charset="0"/>
                <a:cs typeface="Arial" panose="020B0604020202020204" pitchFamily="34" charset="0"/>
              </a:defRPr>
            </a:lvl3pPr>
            <a:lvl4pPr>
              <a:defRPr sz="2000">
                <a:solidFill>
                  <a:srgbClr val="54575B"/>
                </a:solidFill>
                <a:latin typeface="Arial" panose="020B0604020202020204" pitchFamily="34" charset="0"/>
                <a:cs typeface="Arial" panose="020B0604020202020204" pitchFamily="34" charset="0"/>
              </a:defRPr>
            </a:lvl4pPr>
            <a:lvl5pPr>
              <a:defRPr sz="2000">
                <a:solidFill>
                  <a:srgbClr val="54575B"/>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8739C85-8CA0-7E47-8044-A7AB3E5A5D6D}"/>
              </a:ext>
            </a:extLst>
          </p:cNvPr>
          <p:cNvSpPr>
            <a:spLocks noGrp="1"/>
          </p:cNvSpPr>
          <p:nvPr>
            <p:ph type="body" sz="half" idx="2"/>
          </p:nvPr>
        </p:nvSpPr>
        <p:spPr>
          <a:xfrm>
            <a:off x="839788" y="2057400"/>
            <a:ext cx="3932237" cy="3811588"/>
          </a:xfrm>
        </p:spPr>
        <p:txBody>
          <a:bodyPr/>
          <a:lstStyle>
            <a:lvl1pPr marL="0" indent="0">
              <a:buNone/>
              <a:defRPr sz="1600">
                <a:solidFill>
                  <a:srgbClr val="54575B"/>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7968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A308-1ADF-2A43-879E-BA4C119B2B3E}"/>
              </a:ext>
            </a:extLst>
          </p:cNvPr>
          <p:cNvSpPr>
            <a:spLocks noGrp="1"/>
          </p:cNvSpPr>
          <p:nvPr>
            <p:ph type="title"/>
          </p:nvPr>
        </p:nvSpPr>
        <p:spPr>
          <a:xfrm>
            <a:off x="839788" y="457200"/>
            <a:ext cx="3932237" cy="1600200"/>
          </a:xfrm>
        </p:spPr>
        <p:txBody>
          <a:bodyPr anchor="b"/>
          <a:lstStyle>
            <a:lvl1pPr>
              <a:defRPr sz="3200">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7F1866CE-F403-B148-B60C-471589E48DED}"/>
              </a:ext>
            </a:extLst>
          </p:cNvPr>
          <p:cNvSpPr>
            <a:spLocks noGrp="1"/>
          </p:cNvSpPr>
          <p:nvPr>
            <p:ph type="pic" idx="1"/>
          </p:nvPr>
        </p:nvSpPr>
        <p:spPr>
          <a:xfrm>
            <a:off x="5183188" y="987425"/>
            <a:ext cx="6172200" cy="4873625"/>
          </a:xfrm>
        </p:spPr>
        <p:txBody>
          <a:bodyPr/>
          <a:lstStyle>
            <a:lvl1pPr marL="0" indent="0">
              <a:buNone/>
              <a:defRPr sz="3200">
                <a:solidFill>
                  <a:srgbClr val="5457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5E5ABC3-A83B-F04F-AAA5-A0142D8034E1}"/>
              </a:ext>
            </a:extLst>
          </p:cNvPr>
          <p:cNvSpPr>
            <a:spLocks noGrp="1"/>
          </p:cNvSpPr>
          <p:nvPr>
            <p:ph type="body" sz="half" idx="2"/>
          </p:nvPr>
        </p:nvSpPr>
        <p:spPr>
          <a:xfrm>
            <a:off x="839788" y="2057400"/>
            <a:ext cx="3932237" cy="3811588"/>
          </a:xfrm>
        </p:spPr>
        <p:txBody>
          <a:bodyPr/>
          <a:lstStyle>
            <a:lvl1pPr marL="0" indent="0">
              <a:buNone/>
              <a:defRPr sz="1600">
                <a:solidFill>
                  <a:srgbClr val="54575B"/>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5654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B42C84-15B6-1C49-A67C-299F69841E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C11E7-EC0D-054F-BAFF-F278756F9D82}"/>
              </a:ext>
            </a:extLst>
          </p:cNvPr>
          <p:cNvSpPr>
            <a:spLocks noGrp="1"/>
          </p:cNvSpPr>
          <p:nvPr>
            <p:ph type="ctrTitle"/>
          </p:nvPr>
        </p:nvSpPr>
        <p:spPr>
          <a:xfrm>
            <a:off x="735496" y="1907555"/>
            <a:ext cx="10714382" cy="2387600"/>
          </a:xfrm>
        </p:spPr>
        <p:txBody>
          <a:bodyPr anchor="b"/>
          <a:lstStyle>
            <a:lvl1pPr algn="ctr">
              <a:defRPr sz="6000">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AC17CFB-F7E6-DC41-9791-9D9BDCDC73F3}"/>
              </a:ext>
            </a:extLst>
          </p:cNvPr>
          <p:cNvSpPr>
            <a:spLocks noGrp="1"/>
          </p:cNvSpPr>
          <p:nvPr>
            <p:ph type="subTitle" idx="1"/>
          </p:nvPr>
        </p:nvSpPr>
        <p:spPr>
          <a:xfrm>
            <a:off x="1524000" y="4387230"/>
            <a:ext cx="9144000" cy="1655762"/>
          </a:xfrm>
        </p:spPr>
        <p:txBody>
          <a:bodyPr/>
          <a:lstStyle>
            <a:lvl1pPr marL="0" indent="0" algn="ctr">
              <a:buNone/>
              <a:defRPr sz="2400">
                <a:solidFill>
                  <a:srgbClr val="54575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11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0356D-4DD3-4B7A-A5A3-208F0350B13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C11E7-EC0D-054F-BAFF-F278756F9D82}"/>
              </a:ext>
            </a:extLst>
          </p:cNvPr>
          <p:cNvSpPr>
            <a:spLocks noGrp="1"/>
          </p:cNvSpPr>
          <p:nvPr>
            <p:ph type="ctrTitle"/>
          </p:nvPr>
        </p:nvSpPr>
        <p:spPr>
          <a:xfrm>
            <a:off x="735496" y="1907555"/>
            <a:ext cx="10714382" cy="2387600"/>
          </a:xfrm>
        </p:spPr>
        <p:txBody>
          <a:bodyPr anchor="b"/>
          <a:lstStyle>
            <a:lvl1pPr algn="ctr">
              <a:defRPr sz="6000">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AC17CFB-F7E6-DC41-9791-9D9BDCDC73F3}"/>
              </a:ext>
            </a:extLst>
          </p:cNvPr>
          <p:cNvSpPr>
            <a:spLocks noGrp="1"/>
          </p:cNvSpPr>
          <p:nvPr>
            <p:ph type="subTitle" idx="1"/>
          </p:nvPr>
        </p:nvSpPr>
        <p:spPr>
          <a:xfrm>
            <a:off x="1524000" y="4387230"/>
            <a:ext cx="9144000" cy="1655762"/>
          </a:xfrm>
        </p:spPr>
        <p:txBody>
          <a:bodyPr/>
          <a:lstStyle>
            <a:lvl1pPr marL="0" indent="0" algn="ctr">
              <a:buNone/>
              <a:defRPr sz="2400">
                <a:solidFill>
                  <a:srgbClr val="54575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5670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03C8C4-2A9A-47AD-BBEA-663F48EBC1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C11E7-EC0D-054F-BAFF-F278756F9D82}"/>
              </a:ext>
            </a:extLst>
          </p:cNvPr>
          <p:cNvSpPr>
            <a:spLocks noGrp="1"/>
          </p:cNvSpPr>
          <p:nvPr>
            <p:ph type="ctrTitle"/>
          </p:nvPr>
        </p:nvSpPr>
        <p:spPr>
          <a:xfrm>
            <a:off x="735496" y="1907555"/>
            <a:ext cx="10714382"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AC17CFB-F7E6-DC41-9791-9D9BDCDC73F3}"/>
              </a:ext>
            </a:extLst>
          </p:cNvPr>
          <p:cNvSpPr>
            <a:spLocks noGrp="1"/>
          </p:cNvSpPr>
          <p:nvPr>
            <p:ph type="subTitle" idx="1"/>
          </p:nvPr>
        </p:nvSpPr>
        <p:spPr>
          <a:xfrm>
            <a:off x="1524000" y="4387230"/>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4981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B3EC82-C402-4745-BEE6-37BD6A4A70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C11E7-EC0D-054F-BAFF-F278756F9D82}"/>
              </a:ext>
            </a:extLst>
          </p:cNvPr>
          <p:cNvSpPr>
            <a:spLocks noGrp="1"/>
          </p:cNvSpPr>
          <p:nvPr>
            <p:ph type="ctrTitle"/>
          </p:nvPr>
        </p:nvSpPr>
        <p:spPr>
          <a:xfrm>
            <a:off x="735496" y="3000858"/>
            <a:ext cx="10714382" cy="2387600"/>
          </a:xfrm>
        </p:spPr>
        <p:txBody>
          <a:bodyPr anchor="b"/>
          <a:lstStyle>
            <a:lvl1pPr algn="ctr">
              <a:defRPr sz="6000">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AC17CFB-F7E6-DC41-9791-9D9BDCDC73F3}"/>
              </a:ext>
            </a:extLst>
          </p:cNvPr>
          <p:cNvSpPr>
            <a:spLocks noGrp="1"/>
          </p:cNvSpPr>
          <p:nvPr>
            <p:ph type="subTitle" idx="1"/>
          </p:nvPr>
        </p:nvSpPr>
        <p:spPr>
          <a:xfrm>
            <a:off x="1524000" y="5480533"/>
            <a:ext cx="9144000" cy="1655762"/>
          </a:xfrm>
        </p:spPr>
        <p:txBody>
          <a:bodyPr/>
          <a:lstStyle>
            <a:lvl1pPr marL="0" indent="0" algn="ctr">
              <a:buNone/>
              <a:defRPr sz="2400">
                <a:solidFill>
                  <a:srgbClr val="54575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8324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F448-B44C-4AD2-98B2-3C76C70E3D7C}"/>
              </a:ext>
            </a:extLst>
          </p:cNvPr>
          <p:cNvSpPr>
            <a:spLocks noGrp="1"/>
          </p:cNvSpPr>
          <p:nvPr>
            <p:ph type="title"/>
          </p:nvPr>
        </p:nvSpPr>
        <p:spPr/>
        <p:txBody>
          <a:bodyPr/>
          <a:lstStyle>
            <a:lvl1pPr>
              <a:defRPr>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CEA5404-BB7C-457D-87AF-6BAC1665E89F}"/>
              </a:ext>
            </a:extLst>
          </p:cNvPr>
          <p:cNvSpPr>
            <a:spLocks noGrp="1"/>
          </p:cNvSpPr>
          <p:nvPr>
            <p:ph type="dt" sz="half" idx="10"/>
          </p:nvPr>
        </p:nvSpPr>
        <p:spPr/>
        <p:txBody>
          <a:bodyPr/>
          <a:lstStyle/>
          <a:p>
            <a:fld id="{DA6168F6-0465-D441-9D3F-68690F2E5913}" type="datetimeFigureOut">
              <a:rPr lang="en-US" smtClean="0"/>
              <a:t>12/3/25</a:t>
            </a:fld>
            <a:endParaRPr lang="en-US"/>
          </a:p>
        </p:txBody>
      </p:sp>
      <p:sp>
        <p:nvSpPr>
          <p:cNvPr id="4" name="Footer Placeholder 3">
            <a:extLst>
              <a:ext uri="{FF2B5EF4-FFF2-40B4-BE49-F238E27FC236}">
                <a16:creationId xmlns:a16="http://schemas.microsoft.com/office/drawing/2014/main" id="{EC303B44-7FAD-45D0-B521-285092E811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58F84A-288B-4F5E-A8BC-6BFB905FE642}"/>
              </a:ext>
            </a:extLst>
          </p:cNvPr>
          <p:cNvSpPr>
            <a:spLocks noGrp="1"/>
          </p:cNvSpPr>
          <p:nvPr>
            <p:ph type="sldNum" sz="quarter" idx="12"/>
          </p:nvPr>
        </p:nvSpPr>
        <p:spPr/>
        <p:txBody>
          <a:bodyPr/>
          <a:lstStyle/>
          <a:p>
            <a:fld id="{B581E96F-CFCD-8D41-81CA-37FBA2341CE4}" type="slidenum">
              <a:rPr lang="en-US" smtClean="0"/>
              <a:t>‹#›</a:t>
            </a:fld>
            <a:endParaRPr lang="en-US"/>
          </a:p>
        </p:txBody>
      </p:sp>
    </p:spTree>
    <p:extLst>
      <p:ext uri="{BB962C8B-B14F-4D97-AF65-F5344CB8AC3E}">
        <p14:creationId xmlns:p14="http://schemas.microsoft.com/office/powerpoint/2010/main" val="1229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078CA-CC47-8A4A-9DE8-00D4FBA80A32}"/>
              </a:ext>
            </a:extLst>
          </p:cNvPr>
          <p:cNvSpPr>
            <a:spLocks noGrp="1"/>
          </p:cNvSpPr>
          <p:nvPr>
            <p:ph type="title"/>
          </p:nvPr>
        </p:nvSpPr>
        <p:spPr/>
        <p:txBody>
          <a:bodyPr/>
          <a:lstStyle>
            <a:lvl1pPr>
              <a:defRPr>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8DC880C-9CCD-0A49-8863-17DFA66C9A7E}"/>
              </a:ext>
            </a:extLst>
          </p:cNvPr>
          <p:cNvSpPr>
            <a:spLocks noGrp="1"/>
          </p:cNvSpPr>
          <p:nvPr>
            <p:ph idx="1"/>
          </p:nvPr>
        </p:nvSpPr>
        <p:spPr/>
        <p:txBody>
          <a:bodyPr/>
          <a:lstStyle>
            <a:lvl1pPr>
              <a:defRPr>
                <a:solidFill>
                  <a:srgbClr val="54575B"/>
                </a:solidFill>
                <a:latin typeface="Arial" panose="020B0604020202020204" pitchFamily="34" charset="0"/>
                <a:cs typeface="Arial" panose="020B0604020202020204" pitchFamily="34" charset="0"/>
              </a:defRPr>
            </a:lvl1pPr>
            <a:lvl2pPr>
              <a:defRPr>
                <a:solidFill>
                  <a:srgbClr val="54575B"/>
                </a:solidFill>
                <a:latin typeface="Arial" panose="020B0604020202020204" pitchFamily="34" charset="0"/>
                <a:cs typeface="Arial" panose="020B0604020202020204" pitchFamily="34" charset="0"/>
              </a:defRPr>
            </a:lvl2pPr>
            <a:lvl3pPr>
              <a:defRPr>
                <a:solidFill>
                  <a:srgbClr val="54575B"/>
                </a:solidFill>
                <a:latin typeface="Arial" panose="020B0604020202020204" pitchFamily="34" charset="0"/>
                <a:cs typeface="Arial" panose="020B0604020202020204" pitchFamily="34" charset="0"/>
              </a:defRPr>
            </a:lvl3pPr>
            <a:lvl4pPr>
              <a:defRPr>
                <a:solidFill>
                  <a:srgbClr val="54575B"/>
                </a:solidFill>
                <a:latin typeface="Arial" panose="020B0604020202020204" pitchFamily="34" charset="0"/>
                <a:cs typeface="Arial" panose="020B0604020202020204" pitchFamily="34" charset="0"/>
              </a:defRPr>
            </a:lvl4pPr>
            <a:lvl5pPr>
              <a:defRPr>
                <a:solidFill>
                  <a:srgbClr val="54575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154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7CD5-5C98-7B4E-ACE5-42018104422B}"/>
              </a:ext>
            </a:extLst>
          </p:cNvPr>
          <p:cNvSpPr>
            <a:spLocks noGrp="1"/>
          </p:cNvSpPr>
          <p:nvPr>
            <p:ph type="title"/>
          </p:nvPr>
        </p:nvSpPr>
        <p:spPr/>
        <p:txBody>
          <a:bodyPr/>
          <a:lstStyle>
            <a:lvl1pPr>
              <a:defRPr>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CD0B7F-0739-004D-A3B0-9F9D63B22E6C}"/>
              </a:ext>
            </a:extLst>
          </p:cNvPr>
          <p:cNvSpPr>
            <a:spLocks noGrp="1"/>
          </p:cNvSpPr>
          <p:nvPr>
            <p:ph sz="half" idx="1"/>
          </p:nvPr>
        </p:nvSpPr>
        <p:spPr>
          <a:xfrm>
            <a:off x="838200" y="1825625"/>
            <a:ext cx="5181600" cy="4351338"/>
          </a:xfrm>
        </p:spPr>
        <p:txBody>
          <a:bodyPr/>
          <a:lstStyle>
            <a:lvl1pPr>
              <a:defRPr>
                <a:solidFill>
                  <a:srgbClr val="54575B"/>
                </a:solidFill>
                <a:latin typeface="Arial" panose="020B0604020202020204" pitchFamily="34" charset="0"/>
                <a:cs typeface="Arial" panose="020B0604020202020204" pitchFamily="34" charset="0"/>
              </a:defRPr>
            </a:lvl1pPr>
            <a:lvl2pPr>
              <a:defRPr>
                <a:solidFill>
                  <a:srgbClr val="54575B"/>
                </a:solidFill>
                <a:latin typeface="Arial" panose="020B0604020202020204" pitchFamily="34" charset="0"/>
                <a:cs typeface="Arial" panose="020B0604020202020204" pitchFamily="34" charset="0"/>
              </a:defRPr>
            </a:lvl2pPr>
            <a:lvl3pPr>
              <a:defRPr>
                <a:solidFill>
                  <a:srgbClr val="54575B"/>
                </a:solidFill>
                <a:latin typeface="Arial" panose="020B0604020202020204" pitchFamily="34" charset="0"/>
                <a:cs typeface="Arial" panose="020B0604020202020204" pitchFamily="34" charset="0"/>
              </a:defRPr>
            </a:lvl3pPr>
            <a:lvl4pPr>
              <a:defRPr>
                <a:solidFill>
                  <a:srgbClr val="54575B"/>
                </a:solidFill>
                <a:latin typeface="Arial" panose="020B0604020202020204" pitchFamily="34" charset="0"/>
                <a:cs typeface="Arial" panose="020B0604020202020204" pitchFamily="34" charset="0"/>
              </a:defRPr>
            </a:lvl4pPr>
            <a:lvl5pPr>
              <a:defRPr>
                <a:solidFill>
                  <a:srgbClr val="54575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335179F-830A-4F48-A202-575E954DD3A9}"/>
              </a:ext>
            </a:extLst>
          </p:cNvPr>
          <p:cNvSpPr>
            <a:spLocks noGrp="1"/>
          </p:cNvSpPr>
          <p:nvPr>
            <p:ph sz="half" idx="2"/>
          </p:nvPr>
        </p:nvSpPr>
        <p:spPr>
          <a:xfrm>
            <a:off x="6172200" y="1825625"/>
            <a:ext cx="5181600" cy="4351338"/>
          </a:xfrm>
        </p:spPr>
        <p:txBody>
          <a:bodyPr/>
          <a:lstStyle>
            <a:lvl1pPr>
              <a:defRPr>
                <a:solidFill>
                  <a:srgbClr val="54575B"/>
                </a:solidFill>
                <a:latin typeface="Arial" panose="020B0604020202020204" pitchFamily="34" charset="0"/>
                <a:cs typeface="Arial" panose="020B0604020202020204" pitchFamily="34" charset="0"/>
              </a:defRPr>
            </a:lvl1pPr>
            <a:lvl2pPr>
              <a:defRPr>
                <a:solidFill>
                  <a:srgbClr val="54575B"/>
                </a:solidFill>
                <a:latin typeface="Arial" panose="020B0604020202020204" pitchFamily="34" charset="0"/>
                <a:cs typeface="Arial" panose="020B0604020202020204" pitchFamily="34" charset="0"/>
              </a:defRPr>
            </a:lvl2pPr>
            <a:lvl3pPr>
              <a:defRPr>
                <a:solidFill>
                  <a:srgbClr val="54575B"/>
                </a:solidFill>
                <a:latin typeface="Arial" panose="020B0604020202020204" pitchFamily="34" charset="0"/>
                <a:cs typeface="Arial" panose="020B0604020202020204" pitchFamily="34" charset="0"/>
              </a:defRPr>
            </a:lvl3pPr>
            <a:lvl4pPr>
              <a:defRPr>
                <a:solidFill>
                  <a:srgbClr val="54575B"/>
                </a:solidFill>
                <a:latin typeface="Arial" panose="020B0604020202020204" pitchFamily="34" charset="0"/>
                <a:cs typeface="Arial" panose="020B0604020202020204" pitchFamily="34" charset="0"/>
              </a:defRPr>
            </a:lvl4pPr>
            <a:lvl5pPr>
              <a:defRPr>
                <a:solidFill>
                  <a:srgbClr val="54575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02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305B-E602-6748-ACC8-1CB320AAA1FB}"/>
              </a:ext>
            </a:extLst>
          </p:cNvPr>
          <p:cNvSpPr>
            <a:spLocks noGrp="1"/>
          </p:cNvSpPr>
          <p:nvPr>
            <p:ph type="title"/>
          </p:nvPr>
        </p:nvSpPr>
        <p:spPr>
          <a:xfrm>
            <a:off x="839788" y="365125"/>
            <a:ext cx="10515600" cy="1325563"/>
          </a:xfrm>
        </p:spPr>
        <p:txBody>
          <a:bodyPr/>
          <a:lstStyle>
            <a:lvl1pPr>
              <a:defRPr>
                <a:solidFill>
                  <a:srgbClr val="5457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6670894-4F5A-1345-A2DD-8D7A7EF5AC04}"/>
              </a:ext>
            </a:extLst>
          </p:cNvPr>
          <p:cNvSpPr>
            <a:spLocks noGrp="1"/>
          </p:cNvSpPr>
          <p:nvPr>
            <p:ph type="body" idx="1"/>
          </p:nvPr>
        </p:nvSpPr>
        <p:spPr>
          <a:xfrm>
            <a:off x="839788" y="1681163"/>
            <a:ext cx="5157787" cy="823912"/>
          </a:xfrm>
        </p:spPr>
        <p:txBody>
          <a:bodyPr anchor="b"/>
          <a:lstStyle>
            <a:lvl1pPr marL="0" indent="0">
              <a:buNone/>
              <a:defRPr sz="2400" b="1">
                <a:solidFill>
                  <a:srgbClr val="54575B"/>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DD7C868-C31D-D14F-8B99-22B237BC2649}"/>
              </a:ext>
            </a:extLst>
          </p:cNvPr>
          <p:cNvSpPr>
            <a:spLocks noGrp="1"/>
          </p:cNvSpPr>
          <p:nvPr>
            <p:ph sz="half" idx="2"/>
          </p:nvPr>
        </p:nvSpPr>
        <p:spPr>
          <a:xfrm>
            <a:off x="839788" y="2505075"/>
            <a:ext cx="5157787" cy="3684588"/>
          </a:xfrm>
        </p:spPr>
        <p:txBody>
          <a:bodyPr/>
          <a:lstStyle>
            <a:lvl1pPr>
              <a:defRPr>
                <a:solidFill>
                  <a:srgbClr val="54575B"/>
                </a:solidFill>
                <a:latin typeface="Arial" panose="020B0604020202020204" pitchFamily="34" charset="0"/>
                <a:cs typeface="Arial" panose="020B0604020202020204" pitchFamily="34" charset="0"/>
              </a:defRPr>
            </a:lvl1pPr>
            <a:lvl2pPr>
              <a:defRPr>
                <a:solidFill>
                  <a:srgbClr val="54575B"/>
                </a:solidFill>
                <a:latin typeface="Arial" panose="020B0604020202020204" pitchFamily="34" charset="0"/>
                <a:cs typeface="Arial" panose="020B0604020202020204" pitchFamily="34" charset="0"/>
              </a:defRPr>
            </a:lvl2pPr>
            <a:lvl3pPr>
              <a:defRPr>
                <a:solidFill>
                  <a:srgbClr val="54575B"/>
                </a:solidFill>
                <a:latin typeface="Arial" panose="020B0604020202020204" pitchFamily="34" charset="0"/>
                <a:cs typeface="Arial" panose="020B0604020202020204" pitchFamily="34" charset="0"/>
              </a:defRPr>
            </a:lvl3pPr>
            <a:lvl4pPr>
              <a:defRPr>
                <a:solidFill>
                  <a:srgbClr val="54575B"/>
                </a:solidFill>
                <a:latin typeface="Arial" panose="020B0604020202020204" pitchFamily="34" charset="0"/>
                <a:cs typeface="Arial" panose="020B0604020202020204" pitchFamily="34" charset="0"/>
              </a:defRPr>
            </a:lvl4pPr>
            <a:lvl5pPr>
              <a:defRPr>
                <a:solidFill>
                  <a:srgbClr val="54575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9ABBF02-5AA0-374E-934D-68D3EF2B43CF}"/>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54575B"/>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8A570BC-58BA-A74B-A850-2FA12D3C303D}"/>
              </a:ext>
            </a:extLst>
          </p:cNvPr>
          <p:cNvSpPr>
            <a:spLocks noGrp="1"/>
          </p:cNvSpPr>
          <p:nvPr>
            <p:ph sz="quarter" idx="4"/>
          </p:nvPr>
        </p:nvSpPr>
        <p:spPr>
          <a:xfrm>
            <a:off x="6172200" y="2505075"/>
            <a:ext cx="5183188" cy="3684588"/>
          </a:xfrm>
        </p:spPr>
        <p:txBody>
          <a:bodyPr/>
          <a:lstStyle>
            <a:lvl1pPr>
              <a:defRPr>
                <a:solidFill>
                  <a:srgbClr val="54575B"/>
                </a:solidFill>
                <a:latin typeface="Arial" panose="020B0604020202020204" pitchFamily="34" charset="0"/>
                <a:cs typeface="Arial" panose="020B0604020202020204" pitchFamily="34" charset="0"/>
              </a:defRPr>
            </a:lvl1pPr>
            <a:lvl2pPr>
              <a:defRPr>
                <a:solidFill>
                  <a:srgbClr val="54575B"/>
                </a:solidFill>
                <a:latin typeface="Arial" panose="020B0604020202020204" pitchFamily="34" charset="0"/>
                <a:cs typeface="Arial" panose="020B0604020202020204" pitchFamily="34" charset="0"/>
              </a:defRPr>
            </a:lvl2pPr>
            <a:lvl3pPr>
              <a:defRPr>
                <a:solidFill>
                  <a:srgbClr val="54575B"/>
                </a:solidFill>
                <a:latin typeface="Arial" panose="020B0604020202020204" pitchFamily="34" charset="0"/>
                <a:cs typeface="Arial" panose="020B0604020202020204" pitchFamily="34" charset="0"/>
              </a:defRPr>
            </a:lvl3pPr>
            <a:lvl4pPr>
              <a:defRPr>
                <a:solidFill>
                  <a:srgbClr val="54575B"/>
                </a:solidFill>
                <a:latin typeface="Arial" panose="020B0604020202020204" pitchFamily="34" charset="0"/>
                <a:cs typeface="Arial" panose="020B0604020202020204" pitchFamily="34" charset="0"/>
              </a:defRPr>
            </a:lvl4pPr>
            <a:lvl5pPr>
              <a:defRPr>
                <a:solidFill>
                  <a:srgbClr val="54575B"/>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277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15971D-C401-CE4A-99C0-5E24074A6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27D4AE-5905-FD41-8E57-DAD2CE337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FED17-9700-AB40-9D78-EC03E5137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168F6-0465-D441-9D3F-68690F2E5913}" type="datetimeFigureOut">
              <a:rPr lang="en-US" smtClean="0"/>
              <a:t>12/3/25</a:t>
            </a:fld>
            <a:endParaRPr lang="en-US"/>
          </a:p>
        </p:txBody>
      </p:sp>
      <p:sp>
        <p:nvSpPr>
          <p:cNvPr id="5" name="Footer Placeholder 4">
            <a:extLst>
              <a:ext uri="{FF2B5EF4-FFF2-40B4-BE49-F238E27FC236}">
                <a16:creationId xmlns:a16="http://schemas.microsoft.com/office/drawing/2014/main" id="{7CDE0934-5BC1-ED4A-8F5C-0FBF70A0F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9934B9-76D9-024F-96F8-5B2FF9C131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1E96F-CFCD-8D41-81CA-37FBA2341CE4}" type="slidenum">
              <a:rPr lang="en-US" smtClean="0"/>
              <a:t>‹#›</a:t>
            </a:fld>
            <a:endParaRPr lang="en-US"/>
          </a:p>
        </p:txBody>
      </p:sp>
      <p:pic>
        <p:nvPicPr>
          <p:cNvPr id="8" name="Picture 7">
            <a:extLst>
              <a:ext uri="{FF2B5EF4-FFF2-40B4-BE49-F238E27FC236}">
                <a16:creationId xmlns:a16="http://schemas.microsoft.com/office/drawing/2014/main" id="{AC80FD58-C56A-4945-96B2-EC5388D3B829}"/>
              </a:ext>
            </a:extLst>
          </p:cNvPr>
          <p:cNvPicPr>
            <a:picLocks noChangeAspect="1"/>
          </p:cNvPicPr>
          <p:nvPr userDrawn="1"/>
        </p:nvPicPr>
        <p:blipFill>
          <a:blip r:embed="rId15"/>
          <a:stretch>
            <a:fillRect/>
          </a:stretch>
        </p:blipFill>
        <p:spPr>
          <a:xfrm>
            <a:off x="0" y="0"/>
            <a:ext cx="12192000" cy="6858000"/>
          </a:xfrm>
          <a:prstGeom prst="rect">
            <a:avLst/>
          </a:prstGeom>
        </p:spPr>
      </p:pic>
    </p:spTree>
    <p:extLst>
      <p:ext uri="{BB962C8B-B14F-4D97-AF65-F5344CB8AC3E}">
        <p14:creationId xmlns:p14="http://schemas.microsoft.com/office/powerpoint/2010/main" val="42171820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88" r:id="rId3"/>
    <p:sldLayoutId id="2147483689" r:id="rId4"/>
    <p:sldLayoutId id="2147483660" r:id="rId5"/>
    <p:sldLayoutId id="2147483687" r:id="rId6"/>
    <p:sldLayoutId id="2147483650" r:id="rId7"/>
    <p:sldLayoutId id="2147483652" r:id="rId8"/>
    <p:sldLayoutId id="2147483653" r:id="rId9"/>
    <p:sldLayoutId id="2147483654" r:id="rId10"/>
    <p:sldLayoutId id="2147483655" r:id="rId11"/>
    <p:sldLayoutId id="214748365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seanie.gleason@nisc.coop"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mailto:seanie@gleason.tech"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72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987E6-7B33-F549-1B91-75959423A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BD220-B6B0-4E9A-B31A-1A0F49B420BC}"/>
              </a:ext>
            </a:extLst>
          </p:cNvPr>
          <p:cNvSpPr>
            <a:spLocks noGrp="1"/>
          </p:cNvSpPr>
          <p:nvPr>
            <p:ph type="title"/>
          </p:nvPr>
        </p:nvSpPr>
        <p:spPr/>
        <p:txBody>
          <a:bodyPr/>
          <a:lstStyle/>
          <a:p>
            <a:r>
              <a:rPr lang="en-US" dirty="0"/>
              <a:t>Build - “Production Readiness” - Security</a:t>
            </a:r>
          </a:p>
        </p:txBody>
      </p:sp>
      <p:sp>
        <p:nvSpPr>
          <p:cNvPr id="3" name="Content Placeholder 2">
            <a:extLst>
              <a:ext uri="{FF2B5EF4-FFF2-40B4-BE49-F238E27FC236}">
                <a16:creationId xmlns:a16="http://schemas.microsoft.com/office/drawing/2014/main" id="{AD97942B-3009-F9DE-BC2E-036F7BAA24BC}"/>
              </a:ext>
            </a:extLst>
          </p:cNvPr>
          <p:cNvSpPr>
            <a:spLocks noGrp="1"/>
          </p:cNvSpPr>
          <p:nvPr>
            <p:ph idx="1"/>
          </p:nvPr>
        </p:nvSpPr>
        <p:spPr>
          <a:xfrm>
            <a:off x="838200" y="1875052"/>
            <a:ext cx="10515600" cy="4351338"/>
          </a:xfrm>
        </p:spPr>
        <p:txBody>
          <a:bodyPr>
            <a:normAutofit/>
          </a:bodyPr>
          <a:lstStyle/>
          <a:p>
            <a:pPr marL="0" indent="0">
              <a:buNone/>
            </a:pPr>
            <a:r>
              <a:rPr lang="en-US" b="1" dirty="0" err="1">
                <a:solidFill>
                  <a:schemeClr val="tx1"/>
                </a:solidFill>
              </a:rPr>
              <a:t>Oauth</a:t>
            </a:r>
            <a:r>
              <a:rPr lang="en-US" b="1" dirty="0">
                <a:solidFill>
                  <a:schemeClr val="tx1"/>
                </a:solidFill>
              </a:rPr>
              <a:t> Security </a:t>
            </a:r>
          </a:p>
          <a:p>
            <a:pPr lvl="1"/>
            <a:r>
              <a:rPr lang="en-US" sz="2800" dirty="0">
                <a:solidFill>
                  <a:schemeClr val="tx1"/>
                </a:solidFill>
              </a:rPr>
              <a:t>required in production, latest (safest) security standard available for web applications</a:t>
            </a:r>
          </a:p>
          <a:p>
            <a:pPr lvl="1"/>
            <a:endParaRPr lang="en-US" sz="2800" dirty="0">
              <a:solidFill>
                <a:schemeClr val="tx1"/>
              </a:solidFill>
            </a:endParaRPr>
          </a:p>
          <a:p>
            <a:pPr marL="0" indent="0">
              <a:buNone/>
            </a:pPr>
            <a:r>
              <a:rPr lang="en-US" b="1" dirty="0">
                <a:solidFill>
                  <a:schemeClr val="tx1"/>
                </a:solidFill>
              </a:rPr>
              <a:t>CVE Scanning</a:t>
            </a:r>
          </a:p>
          <a:p>
            <a:pPr lvl="1"/>
            <a:r>
              <a:rPr lang="en-US" sz="2800" dirty="0">
                <a:solidFill>
                  <a:schemeClr val="tx1"/>
                </a:solidFill>
              </a:rPr>
              <a:t>Binaries/Containers run through a vulnerability scan to ensure CVE’s are not included in your application and deployed to production.</a:t>
            </a:r>
            <a:endParaRPr lang="en-US" sz="2800" dirty="0"/>
          </a:p>
        </p:txBody>
      </p:sp>
    </p:spTree>
    <p:extLst>
      <p:ext uri="{BB962C8B-B14F-4D97-AF65-F5344CB8AC3E}">
        <p14:creationId xmlns:p14="http://schemas.microsoft.com/office/powerpoint/2010/main" val="197692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4AA10-46D2-1032-9DD6-D24AE2E15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A1820-89FE-9D85-A274-E2324E25829B}"/>
              </a:ext>
            </a:extLst>
          </p:cNvPr>
          <p:cNvSpPr>
            <a:spLocks noGrp="1"/>
          </p:cNvSpPr>
          <p:nvPr>
            <p:ph type="title"/>
          </p:nvPr>
        </p:nvSpPr>
        <p:spPr/>
        <p:txBody>
          <a:bodyPr/>
          <a:lstStyle/>
          <a:p>
            <a:r>
              <a:rPr lang="en-US" dirty="0"/>
              <a:t>Build - “Production Readiness” - Testing</a:t>
            </a:r>
          </a:p>
        </p:txBody>
      </p:sp>
      <p:sp>
        <p:nvSpPr>
          <p:cNvPr id="3" name="Content Placeholder 2">
            <a:extLst>
              <a:ext uri="{FF2B5EF4-FFF2-40B4-BE49-F238E27FC236}">
                <a16:creationId xmlns:a16="http://schemas.microsoft.com/office/drawing/2014/main" id="{109188CB-2BF4-DBDE-D649-B641A85B85C6}"/>
              </a:ext>
            </a:extLst>
          </p:cNvPr>
          <p:cNvSpPr>
            <a:spLocks noGrp="1"/>
          </p:cNvSpPr>
          <p:nvPr>
            <p:ph idx="1"/>
          </p:nvPr>
        </p:nvSpPr>
        <p:spPr/>
        <p:txBody>
          <a:bodyPr>
            <a:noAutofit/>
          </a:bodyPr>
          <a:lstStyle/>
          <a:p>
            <a:pPr marL="0" indent="0">
              <a:buNone/>
            </a:pPr>
            <a:r>
              <a:rPr lang="en-US" sz="2200" b="1" dirty="0">
                <a:solidFill>
                  <a:schemeClr val="tx1"/>
                </a:solidFill>
              </a:rPr>
              <a:t>Unit Testing - Test Driven Development</a:t>
            </a:r>
          </a:p>
          <a:p>
            <a:pPr lvl="1"/>
            <a:r>
              <a:rPr lang="en-US" dirty="0">
                <a:solidFill>
                  <a:schemeClr val="tx1"/>
                </a:solidFill>
              </a:rPr>
              <a:t>Business code works as intended</a:t>
            </a:r>
            <a:endParaRPr lang="en-US" sz="2600" b="1" dirty="0">
              <a:solidFill>
                <a:schemeClr val="tx1"/>
              </a:solidFill>
            </a:endParaRPr>
          </a:p>
          <a:p>
            <a:pPr lvl="1"/>
            <a:r>
              <a:rPr lang="en-US" sz="2200" dirty="0">
                <a:solidFill>
                  <a:schemeClr val="tx1"/>
                </a:solidFill>
              </a:rPr>
              <a:t>Forces a familiar coding style and design for all apps</a:t>
            </a:r>
          </a:p>
          <a:p>
            <a:pPr lvl="1"/>
            <a:r>
              <a:rPr lang="en-US" sz="2200" dirty="0">
                <a:solidFill>
                  <a:schemeClr val="tx1"/>
                </a:solidFill>
              </a:rPr>
              <a:t>Singleton class patterns</a:t>
            </a:r>
          </a:p>
          <a:p>
            <a:pPr lvl="1"/>
            <a:endParaRPr lang="en-US" sz="2200" dirty="0">
              <a:solidFill>
                <a:schemeClr val="tx1"/>
              </a:solidFill>
            </a:endParaRPr>
          </a:p>
          <a:p>
            <a:pPr marL="0" indent="0">
              <a:buNone/>
            </a:pPr>
            <a:r>
              <a:rPr lang="en-US" sz="2200" b="1" dirty="0">
                <a:solidFill>
                  <a:schemeClr val="tx1"/>
                </a:solidFill>
              </a:rPr>
              <a:t>Integration/Contract Testing</a:t>
            </a:r>
          </a:p>
          <a:p>
            <a:pPr lvl="1"/>
            <a:r>
              <a:rPr lang="en-US" sz="2200" dirty="0">
                <a:solidFill>
                  <a:schemeClr val="tx1"/>
                </a:solidFill>
              </a:rPr>
              <a:t>Application code works as intended</a:t>
            </a:r>
          </a:p>
          <a:p>
            <a:pPr lvl="1"/>
            <a:r>
              <a:rPr lang="en-US" sz="2200" dirty="0">
                <a:solidFill>
                  <a:schemeClr val="tx1"/>
                </a:solidFill>
              </a:rPr>
              <a:t>Ensures ‘API First’ approach</a:t>
            </a:r>
          </a:p>
          <a:p>
            <a:pPr marL="457200" lvl="1" indent="0">
              <a:buNone/>
            </a:pPr>
            <a:endParaRPr lang="en-US" sz="2200" dirty="0">
              <a:solidFill>
                <a:schemeClr val="tx1"/>
              </a:solidFill>
            </a:endParaRPr>
          </a:p>
          <a:p>
            <a:pPr marL="0" indent="0">
              <a:buNone/>
            </a:pPr>
            <a:r>
              <a:rPr lang="en-US" sz="2200" b="1" dirty="0">
                <a:solidFill>
                  <a:schemeClr val="tx1"/>
                </a:solidFill>
              </a:rPr>
              <a:t>Mutation Testing</a:t>
            </a:r>
          </a:p>
          <a:p>
            <a:pPr lvl="1"/>
            <a:r>
              <a:rPr lang="en-US" sz="2200" dirty="0">
                <a:solidFill>
                  <a:schemeClr val="tx1"/>
                </a:solidFill>
              </a:rPr>
              <a:t>Ensures unit tests don’t include ‘true=true’</a:t>
            </a:r>
          </a:p>
        </p:txBody>
      </p:sp>
    </p:spTree>
    <p:extLst>
      <p:ext uri="{BB962C8B-B14F-4D97-AF65-F5344CB8AC3E}">
        <p14:creationId xmlns:p14="http://schemas.microsoft.com/office/powerpoint/2010/main" val="294790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FF03F-452E-25DC-FE84-D0DAAE631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CD0E0-1963-16BC-BADA-36456B358F58}"/>
              </a:ext>
            </a:extLst>
          </p:cNvPr>
          <p:cNvSpPr>
            <a:spLocks noGrp="1"/>
          </p:cNvSpPr>
          <p:nvPr>
            <p:ph type="title"/>
          </p:nvPr>
        </p:nvSpPr>
        <p:spPr/>
        <p:txBody>
          <a:bodyPr/>
          <a:lstStyle/>
          <a:p>
            <a:r>
              <a:rPr lang="en-US" dirty="0"/>
              <a:t>Build - “Production Readiness” - Other</a:t>
            </a:r>
          </a:p>
        </p:txBody>
      </p:sp>
      <p:sp>
        <p:nvSpPr>
          <p:cNvPr id="3" name="Content Placeholder 2">
            <a:extLst>
              <a:ext uri="{FF2B5EF4-FFF2-40B4-BE49-F238E27FC236}">
                <a16:creationId xmlns:a16="http://schemas.microsoft.com/office/drawing/2014/main" id="{37E3B739-A0F1-15F8-25D0-7C90C6244089}"/>
              </a:ext>
            </a:extLst>
          </p:cNvPr>
          <p:cNvSpPr>
            <a:spLocks noGrp="1"/>
          </p:cNvSpPr>
          <p:nvPr>
            <p:ph idx="1"/>
          </p:nvPr>
        </p:nvSpPr>
        <p:spPr/>
        <p:txBody>
          <a:bodyPr>
            <a:normAutofit/>
          </a:bodyPr>
          <a:lstStyle/>
          <a:p>
            <a:r>
              <a:rPr lang="en-US" b="1" dirty="0">
                <a:solidFill>
                  <a:schemeClr val="tx1"/>
                </a:solidFill>
              </a:rPr>
              <a:t>Code Styling / Format</a:t>
            </a:r>
          </a:p>
          <a:p>
            <a:pPr lvl="1"/>
            <a:r>
              <a:rPr lang="en-US" sz="2800" dirty="0">
                <a:solidFill>
                  <a:schemeClr val="tx1"/>
                </a:solidFill>
              </a:rPr>
              <a:t>Ensures code readability between teams and newcomers</a:t>
            </a:r>
          </a:p>
          <a:p>
            <a:pPr lvl="1"/>
            <a:endParaRPr lang="en-US" sz="2800" dirty="0">
              <a:solidFill>
                <a:schemeClr val="tx1"/>
              </a:solidFill>
            </a:endParaRPr>
          </a:p>
          <a:p>
            <a:r>
              <a:rPr lang="en-US" b="1" dirty="0">
                <a:solidFill>
                  <a:schemeClr val="tx1"/>
                </a:solidFill>
              </a:rPr>
              <a:t>Metrics / Alerts</a:t>
            </a:r>
          </a:p>
          <a:p>
            <a:pPr lvl="1"/>
            <a:r>
              <a:rPr lang="en-US" sz="2800" dirty="0">
                <a:solidFill>
                  <a:schemeClr val="tx1"/>
                </a:solidFill>
              </a:rPr>
              <a:t>React to application failures quickly</a:t>
            </a:r>
          </a:p>
        </p:txBody>
      </p:sp>
    </p:spTree>
    <p:extLst>
      <p:ext uri="{BB962C8B-B14F-4D97-AF65-F5344CB8AC3E}">
        <p14:creationId xmlns:p14="http://schemas.microsoft.com/office/powerpoint/2010/main" val="4086773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29ABF-BDC4-CD55-0760-368722FFB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F193A-3E9F-E8FB-A070-32C750830983}"/>
              </a:ext>
            </a:extLst>
          </p:cNvPr>
          <p:cNvSpPr>
            <a:spLocks noGrp="1"/>
          </p:cNvSpPr>
          <p:nvPr>
            <p:ph type="title"/>
          </p:nvPr>
        </p:nvSpPr>
        <p:spPr/>
        <p:txBody>
          <a:bodyPr/>
          <a:lstStyle/>
          <a:p>
            <a:r>
              <a:rPr lang="en-US" dirty="0"/>
              <a:t>Build – What is a Build?</a:t>
            </a:r>
          </a:p>
        </p:txBody>
      </p:sp>
      <p:sp>
        <p:nvSpPr>
          <p:cNvPr id="3" name="Content Placeholder 2">
            <a:extLst>
              <a:ext uri="{FF2B5EF4-FFF2-40B4-BE49-F238E27FC236}">
                <a16:creationId xmlns:a16="http://schemas.microsoft.com/office/drawing/2014/main" id="{4B8AE8D9-C244-440B-46ED-EA11CE3096DC}"/>
              </a:ext>
            </a:extLst>
          </p:cNvPr>
          <p:cNvSpPr>
            <a:spLocks noGrp="1"/>
          </p:cNvSpPr>
          <p:nvPr>
            <p:ph idx="1"/>
          </p:nvPr>
        </p:nvSpPr>
        <p:spPr/>
        <p:txBody>
          <a:bodyPr>
            <a:normAutofit/>
          </a:bodyPr>
          <a:lstStyle/>
          <a:p>
            <a:endParaRPr lang="en-US" dirty="0"/>
          </a:p>
          <a:p>
            <a:r>
              <a:rPr lang="en-US" dirty="0"/>
              <a:t>A set of steps taken to transform source code into a binary application.</a:t>
            </a:r>
          </a:p>
          <a:p>
            <a:pPr marL="0" indent="0">
              <a:buNone/>
            </a:pPr>
            <a:endParaRPr lang="en-US" dirty="0"/>
          </a:p>
          <a:p>
            <a:r>
              <a:rPr lang="en-US" b="1" dirty="0"/>
              <a:t>Gradle </a:t>
            </a:r>
          </a:p>
          <a:p>
            <a:pPr lvl="1"/>
            <a:r>
              <a:rPr lang="en-US" b="1" dirty="0"/>
              <a:t>OOTB Gradle provides a task called ‘build’ but leaves the implementation up to you.</a:t>
            </a:r>
          </a:p>
          <a:p>
            <a:pPr marL="457200" lvl="1" indent="0">
              <a:buNone/>
            </a:pPr>
            <a:r>
              <a:rPr lang="en-US" b="1" i="1" dirty="0"/>
              <a:t>				</a:t>
            </a:r>
            <a:endParaRPr lang="en-US" b="1" dirty="0"/>
          </a:p>
        </p:txBody>
      </p:sp>
    </p:spTree>
    <p:extLst>
      <p:ext uri="{BB962C8B-B14F-4D97-AF65-F5344CB8AC3E}">
        <p14:creationId xmlns:p14="http://schemas.microsoft.com/office/powerpoint/2010/main" val="267394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52CBF-1062-445F-BB3A-6999815A2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AEA67-9696-44C3-2036-0FD7AD846FF0}"/>
              </a:ext>
            </a:extLst>
          </p:cNvPr>
          <p:cNvSpPr>
            <a:spLocks noGrp="1"/>
          </p:cNvSpPr>
          <p:nvPr>
            <p:ph type="title"/>
          </p:nvPr>
        </p:nvSpPr>
        <p:spPr/>
        <p:txBody>
          <a:bodyPr/>
          <a:lstStyle/>
          <a:p>
            <a:r>
              <a:rPr lang="en-US" dirty="0"/>
              <a:t>Build – What is a Build Framework?</a:t>
            </a:r>
          </a:p>
        </p:txBody>
      </p:sp>
      <p:sp>
        <p:nvSpPr>
          <p:cNvPr id="3" name="Content Placeholder 2">
            <a:extLst>
              <a:ext uri="{FF2B5EF4-FFF2-40B4-BE49-F238E27FC236}">
                <a16:creationId xmlns:a16="http://schemas.microsoft.com/office/drawing/2014/main" id="{04CEB419-64EB-4CC0-87DB-82937A2C3E7B}"/>
              </a:ext>
            </a:extLst>
          </p:cNvPr>
          <p:cNvSpPr>
            <a:spLocks noGrp="1"/>
          </p:cNvSpPr>
          <p:nvPr>
            <p:ph idx="1"/>
          </p:nvPr>
        </p:nvSpPr>
        <p:spPr/>
        <p:txBody>
          <a:bodyPr>
            <a:normAutofit/>
          </a:bodyPr>
          <a:lstStyle/>
          <a:p>
            <a:endParaRPr lang="en-US" dirty="0"/>
          </a:p>
          <a:p>
            <a:r>
              <a:rPr lang="en-US" dirty="0"/>
              <a:t>In addition to producing a binary, a framework adds additional tasks that are required to build the structure of the binary.</a:t>
            </a:r>
          </a:p>
        </p:txBody>
      </p:sp>
    </p:spTree>
    <p:extLst>
      <p:ext uri="{BB962C8B-B14F-4D97-AF65-F5344CB8AC3E}">
        <p14:creationId xmlns:p14="http://schemas.microsoft.com/office/powerpoint/2010/main" val="232097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9379-5357-B227-B6E1-A6412FA2D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DA4E4-33FE-A749-1544-E4554DB03E9F}"/>
              </a:ext>
            </a:extLst>
          </p:cNvPr>
          <p:cNvSpPr>
            <a:spLocks noGrp="1"/>
          </p:cNvSpPr>
          <p:nvPr>
            <p:ph type="title"/>
          </p:nvPr>
        </p:nvSpPr>
        <p:spPr/>
        <p:txBody>
          <a:bodyPr/>
          <a:lstStyle/>
          <a:p>
            <a:r>
              <a:rPr lang="en-US" dirty="0"/>
              <a:t>Build Framework Example - Testing</a:t>
            </a:r>
          </a:p>
        </p:txBody>
      </p:sp>
      <p:sp>
        <p:nvSpPr>
          <p:cNvPr id="3" name="Content Placeholder 2">
            <a:extLst>
              <a:ext uri="{FF2B5EF4-FFF2-40B4-BE49-F238E27FC236}">
                <a16:creationId xmlns:a16="http://schemas.microsoft.com/office/drawing/2014/main" id="{46C618FF-B834-00DA-DA9D-343104D26BBE}"/>
              </a:ext>
            </a:extLst>
          </p:cNvPr>
          <p:cNvSpPr>
            <a:spLocks noGrp="1"/>
          </p:cNvSpPr>
          <p:nvPr>
            <p:ph idx="1"/>
          </p:nvPr>
        </p:nvSpPr>
        <p:spPr/>
        <p:txBody>
          <a:bodyPr>
            <a:normAutofit/>
          </a:bodyPr>
          <a:lstStyle/>
          <a:p>
            <a:endParaRPr lang="en-US" dirty="0"/>
          </a:p>
          <a:p>
            <a:pPr marL="457200" lvl="1" indent="0">
              <a:buNone/>
            </a:pPr>
            <a:r>
              <a:rPr lang="en-US" dirty="0"/>
              <a:t>By default, the ‘</a:t>
            </a:r>
            <a:r>
              <a:rPr lang="en-US" i="1" dirty="0"/>
              <a:t>java</a:t>
            </a:r>
            <a:r>
              <a:rPr lang="en-US" dirty="0"/>
              <a:t>’ </a:t>
            </a:r>
            <a:r>
              <a:rPr lang="en-US" dirty="0" err="1"/>
              <a:t>gradle</a:t>
            </a:r>
            <a:r>
              <a:rPr lang="en-US" dirty="0"/>
              <a:t> plugin includes ‘</a:t>
            </a:r>
            <a:r>
              <a:rPr lang="en-US" i="1" dirty="0"/>
              <a:t>test</a:t>
            </a:r>
            <a:r>
              <a:rPr lang="en-US" dirty="0"/>
              <a:t>’ in the ‘</a:t>
            </a:r>
            <a:r>
              <a:rPr lang="en-US" i="1" dirty="0"/>
              <a:t>build</a:t>
            </a:r>
            <a:r>
              <a:rPr lang="en-US" dirty="0"/>
              <a:t>’ task. </a:t>
            </a:r>
          </a:p>
          <a:p>
            <a:pPr marL="457200" lvl="1" indent="0">
              <a:buNone/>
            </a:pPr>
            <a:r>
              <a:rPr lang="en-US" dirty="0"/>
              <a:t> However, it leaves the implementation of how that task runs up to you.</a:t>
            </a:r>
          </a:p>
          <a:p>
            <a:pPr marL="457200" lvl="1" indent="0">
              <a:buNone/>
            </a:pPr>
            <a:endParaRPr lang="en-US" dirty="0"/>
          </a:p>
          <a:p>
            <a:pPr marL="457200" lvl="1" indent="0">
              <a:buNone/>
            </a:pPr>
            <a:r>
              <a:rPr lang="en-US" b="1" i="1" dirty="0"/>
              <a:t>java {</a:t>
            </a:r>
          </a:p>
          <a:p>
            <a:pPr marL="457200" lvl="1" indent="0">
              <a:buNone/>
            </a:pPr>
            <a:r>
              <a:rPr lang="en-US" b="1" i="1" dirty="0"/>
              <a:t>	</a:t>
            </a:r>
            <a:r>
              <a:rPr lang="en-US" b="1" i="1" dirty="0" err="1"/>
              <a:t>useJunitPlatform</a:t>
            </a:r>
            <a:r>
              <a:rPr lang="en-US" b="1" i="1" dirty="0"/>
              <a:t>()</a:t>
            </a:r>
          </a:p>
          <a:p>
            <a:pPr marL="457200" lvl="1" indent="0">
              <a:buNone/>
            </a:pPr>
            <a:r>
              <a:rPr lang="en-US" b="1" i="1" dirty="0"/>
              <a:t>}</a:t>
            </a:r>
          </a:p>
          <a:p>
            <a:pPr marL="457200" lvl="1" indent="0">
              <a:buNone/>
            </a:pPr>
            <a:endParaRPr lang="en-US" b="1" dirty="0"/>
          </a:p>
          <a:p>
            <a:pPr marL="457200" lvl="1" indent="0">
              <a:buNone/>
            </a:pPr>
            <a:r>
              <a:rPr lang="en-US" b="1" dirty="0"/>
              <a:t>Adds the </a:t>
            </a:r>
            <a:r>
              <a:rPr lang="en-US" b="1" dirty="0" err="1"/>
              <a:t>junit</a:t>
            </a:r>
            <a:r>
              <a:rPr lang="en-US" b="1" dirty="0"/>
              <a:t> runner to be included while running ‘test’ (i.e. Scan your project for any @Test and run)</a:t>
            </a:r>
            <a:endParaRPr lang="en-US" dirty="0"/>
          </a:p>
        </p:txBody>
      </p:sp>
    </p:spTree>
    <p:extLst>
      <p:ext uri="{BB962C8B-B14F-4D97-AF65-F5344CB8AC3E}">
        <p14:creationId xmlns:p14="http://schemas.microsoft.com/office/powerpoint/2010/main" val="316966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C9755-8596-5F64-06EB-6B81900D5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99B81-458A-F746-6DBA-8548DBF3EEBF}"/>
              </a:ext>
            </a:extLst>
          </p:cNvPr>
          <p:cNvSpPr>
            <a:spLocks noGrp="1"/>
          </p:cNvSpPr>
          <p:nvPr>
            <p:ph type="title"/>
          </p:nvPr>
        </p:nvSpPr>
        <p:spPr/>
        <p:txBody>
          <a:bodyPr/>
          <a:lstStyle/>
          <a:p>
            <a:r>
              <a:rPr lang="en-US" dirty="0"/>
              <a:t>Build Framework Example – Spring Boot</a:t>
            </a:r>
          </a:p>
        </p:txBody>
      </p:sp>
      <p:sp>
        <p:nvSpPr>
          <p:cNvPr id="3" name="Content Placeholder 2">
            <a:extLst>
              <a:ext uri="{FF2B5EF4-FFF2-40B4-BE49-F238E27FC236}">
                <a16:creationId xmlns:a16="http://schemas.microsoft.com/office/drawing/2014/main" id="{F5EF08DB-D91E-A5F1-25B7-B24BD6BFA852}"/>
              </a:ext>
            </a:extLst>
          </p:cNvPr>
          <p:cNvSpPr>
            <a:spLocks noGrp="1"/>
          </p:cNvSpPr>
          <p:nvPr>
            <p:ph idx="1"/>
          </p:nvPr>
        </p:nvSpPr>
        <p:spPr/>
        <p:txBody>
          <a:bodyPr>
            <a:normAutofit lnSpcReduction="10000"/>
          </a:bodyPr>
          <a:lstStyle/>
          <a:p>
            <a:endParaRPr lang="en-US" dirty="0"/>
          </a:p>
          <a:p>
            <a:pPr marL="457200" lvl="1" indent="0">
              <a:buNone/>
            </a:pPr>
            <a:r>
              <a:rPr lang="en-US" dirty="0" err="1"/>
              <a:t>Altough</a:t>
            </a:r>
            <a:r>
              <a:rPr lang="en-US" dirty="0"/>
              <a:t> the ‘java’ </a:t>
            </a:r>
            <a:r>
              <a:rPr lang="en-US" dirty="0" err="1"/>
              <a:t>gradle</a:t>
            </a:r>
            <a:r>
              <a:rPr lang="en-US" dirty="0"/>
              <a:t> plugin includes a ‘jar’ in the ‘build’ task, </a:t>
            </a:r>
            <a:r>
              <a:rPr lang="en-US" b="1" dirty="0"/>
              <a:t>it does not bundle any required libraries that may be required to run the application</a:t>
            </a:r>
            <a:r>
              <a:rPr lang="en-US" dirty="0"/>
              <a:t>. </a:t>
            </a:r>
          </a:p>
          <a:p>
            <a:pPr marL="457200" lvl="1" indent="0">
              <a:buNone/>
            </a:pPr>
            <a:endParaRPr lang="en-US" b="1" i="1" dirty="0"/>
          </a:p>
          <a:p>
            <a:pPr marL="457200" lvl="1" indent="0">
              <a:buNone/>
            </a:pPr>
            <a:r>
              <a:rPr lang="en-US" b="1" i="1" dirty="0"/>
              <a:t>plugins {</a:t>
            </a:r>
          </a:p>
          <a:p>
            <a:pPr marL="457200" lvl="1" indent="0">
              <a:buNone/>
            </a:pPr>
            <a:r>
              <a:rPr lang="en-US" b="1" i="1" dirty="0"/>
              <a:t>	id(”</a:t>
            </a:r>
            <a:r>
              <a:rPr lang="en-US" b="1" i="1" dirty="0" err="1"/>
              <a:t>org.springframework.boot</a:t>
            </a:r>
            <a:r>
              <a:rPr lang="en-US" b="1" i="1" dirty="0"/>
              <a:t>”)</a:t>
            </a:r>
          </a:p>
          <a:p>
            <a:pPr marL="457200" lvl="1" indent="0">
              <a:buNone/>
            </a:pPr>
            <a:r>
              <a:rPr lang="en-US" b="1" i="1" dirty="0"/>
              <a:t>}</a:t>
            </a:r>
          </a:p>
          <a:p>
            <a:pPr marL="457200" lvl="1" indent="0">
              <a:buNone/>
            </a:pPr>
            <a:endParaRPr lang="en-US" b="1" dirty="0"/>
          </a:p>
          <a:p>
            <a:pPr marL="457200" lvl="1" indent="0">
              <a:buNone/>
            </a:pPr>
            <a:r>
              <a:rPr lang="en-US" b="1" dirty="0"/>
              <a:t>Adds a ‘</a:t>
            </a:r>
            <a:r>
              <a:rPr lang="en-US" b="1" dirty="0" err="1"/>
              <a:t>bootJar</a:t>
            </a:r>
            <a:r>
              <a:rPr lang="en-US" b="1" dirty="0"/>
              <a:t>’ task to the ‘build</a:t>
            </a:r>
            <a:r>
              <a:rPr lang="en-US" b="1" i="1" dirty="0"/>
              <a:t>` </a:t>
            </a:r>
            <a:r>
              <a:rPr lang="en-US" b="1" dirty="0"/>
              <a:t>task.  This not only compiles your jar but includes all the libraries listed in your ‘</a:t>
            </a:r>
            <a:r>
              <a:rPr lang="en-US" b="1" i="1" dirty="0"/>
              <a:t>dependencies</a:t>
            </a:r>
            <a:r>
              <a:rPr lang="en-US" b="1" dirty="0"/>
              <a:t>’ section of your build. </a:t>
            </a:r>
          </a:p>
        </p:txBody>
      </p:sp>
    </p:spTree>
    <p:extLst>
      <p:ext uri="{BB962C8B-B14F-4D97-AF65-F5344CB8AC3E}">
        <p14:creationId xmlns:p14="http://schemas.microsoft.com/office/powerpoint/2010/main" val="236627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5E4FF-E8FF-B20C-D1CB-5A5120812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19E5E-DCD8-DF24-F6F7-35B06AB46142}"/>
              </a:ext>
            </a:extLst>
          </p:cNvPr>
          <p:cNvSpPr>
            <a:spLocks noGrp="1"/>
          </p:cNvSpPr>
          <p:nvPr>
            <p:ph type="title"/>
          </p:nvPr>
        </p:nvSpPr>
        <p:spPr/>
        <p:txBody>
          <a:bodyPr/>
          <a:lstStyle/>
          <a:p>
            <a:r>
              <a:rPr lang="en-US" dirty="0"/>
              <a:t>Build Framework Roadmap</a:t>
            </a:r>
          </a:p>
        </p:txBody>
      </p:sp>
      <p:sp>
        <p:nvSpPr>
          <p:cNvPr id="3" name="Content Placeholder 2">
            <a:extLst>
              <a:ext uri="{FF2B5EF4-FFF2-40B4-BE49-F238E27FC236}">
                <a16:creationId xmlns:a16="http://schemas.microsoft.com/office/drawing/2014/main" id="{AD2F8243-D8D2-761F-9E37-BA704270A018}"/>
              </a:ext>
            </a:extLst>
          </p:cNvPr>
          <p:cNvSpPr>
            <a:spLocks noGrp="1"/>
          </p:cNvSpPr>
          <p:nvPr>
            <p:ph idx="1"/>
          </p:nvPr>
        </p:nvSpPr>
        <p:spPr/>
        <p:txBody>
          <a:bodyPr>
            <a:normAutofit fontScale="70000" lnSpcReduction="20000"/>
          </a:bodyPr>
          <a:lstStyle/>
          <a:p>
            <a:r>
              <a:rPr lang="en-US" b="1" dirty="0"/>
              <a:t>Autoconfigure Plugins</a:t>
            </a:r>
          </a:p>
          <a:p>
            <a:pPr lvl="1"/>
            <a:r>
              <a:rPr lang="en-US" b="1" dirty="0"/>
              <a:t>id("application")</a:t>
            </a:r>
          </a:p>
          <a:p>
            <a:pPr lvl="1"/>
            <a:r>
              <a:rPr lang="en-US" b="1" dirty="0"/>
              <a:t>id("java")</a:t>
            </a:r>
          </a:p>
          <a:p>
            <a:pPr lvl="1"/>
            <a:r>
              <a:rPr lang="en-US" b="1" dirty="0"/>
              <a:t>id("</a:t>
            </a:r>
            <a:r>
              <a:rPr lang="en-US" b="1" dirty="0" err="1"/>
              <a:t>jacoco</a:t>
            </a:r>
            <a:r>
              <a:rPr lang="en-US" b="1" dirty="0"/>
              <a:t>")</a:t>
            </a:r>
          </a:p>
          <a:p>
            <a:pPr lvl="1"/>
            <a:r>
              <a:rPr lang="en-US" b="1" dirty="0"/>
              <a:t>id("</a:t>
            </a:r>
            <a:r>
              <a:rPr lang="en-US" b="1" dirty="0" err="1"/>
              <a:t>info.solidsoft.pitest</a:t>
            </a:r>
            <a:r>
              <a:rPr lang="en-US" b="1" dirty="0"/>
              <a:t>") </a:t>
            </a:r>
          </a:p>
          <a:p>
            <a:pPr lvl="1"/>
            <a:r>
              <a:rPr lang="en-US" b="1" dirty="0"/>
              <a:t>id("maven-publish")</a:t>
            </a:r>
          </a:p>
          <a:p>
            <a:pPr lvl="1"/>
            <a:r>
              <a:rPr lang="en-US" b="1" dirty="0"/>
              <a:t>id("</a:t>
            </a:r>
            <a:r>
              <a:rPr lang="en-US" b="1" dirty="0" err="1"/>
              <a:t>au.com.dius.pact</a:t>
            </a:r>
            <a:r>
              <a:rPr lang="en-US" b="1" dirty="0"/>
              <a:t>")</a:t>
            </a:r>
          </a:p>
          <a:p>
            <a:pPr lvl="1"/>
            <a:r>
              <a:rPr lang="en-US" b="1" dirty="0"/>
              <a:t>id("</a:t>
            </a:r>
            <a:r>
              <a:rPr lang="en-US" b="1" dirty="0" err="1"/>
              <a:t>com.jfrog.artifactory</a:t>
            </a:r>
            <a:r>
              <a:rPr lang="en-US" b="1" dirty="0"/>
              <a:t>")</a:t>
            </a:r>
          </a:p>
          <a:p>
            <a:pPr lvl="1"/>
            <a:r>
              <a:rPr lang="en-US" b="1" dirty="0"/>
              <a:t>id("</a:t>
            </a:r>
            <a:r>
              <a:rPr lang="en-US" b="1" dirty="0" err="1"/>
              <a:t>coop.nisc.dockerbuildx</a:t>
            </a:r>
            <a:r>
              <a:rPr lang="en-US" b="1" dirty="0"/>
              <a:t>")</a:t>
            </a:r>
          </a:p>
          <a:p>
            <a:pPr lvl="1"/>
            <a:r>
              <a:rPr lang="en-US" b="1" dirty="0"/>
              <a:t>id("</a:t>
            </a:r>
            <a:r>
              <a:rPr lang="en-US" b="1" dirty="0" err="1"/>
              <a:t>coop.nisc.helmsman</a:t>
            </a:r>
            <a:r>
              <a:rPr lang="en-US" b="1" dirty="0"/>
              <a:t>")</a:t>
            </a:r>
          </a:p>
          <a:p>
            <a:pPr lvl="1"/>
            <a:r>
              <a:rPr lang="en-US" b="1" dirty="0"/>
              <a:t>id("</a:t>
            </a:r>
            <a:r>
              <a:rPr lang="en-US" b="1" dirty="0" err="1"/>
              <a:t>coop.nisc.gitversion</a:t>
            </a:r>
            <a:r>
              <a:rPr lang="en-US" b="1" dirty="0"/>
              <a:t>")</a:t>
            </a:r>
          </a:p>
          <a:p>
            <a:pPr lvl="1"/>
            <a:r>
              <a:rPr lang="en-US" b="1" dirty="0"/>
              <a:t>id("</a:t>
            </a:r>
            <a:r>
              <a:rPr lang="en-US" b="1" dirty="0" err="1"/>
              <a:t>coop.nisc.opinionated.gradle</a:t>
            </a:r>
            <a:r>
              <a:rPr lang="en-US" b="1" dirty="0"/>
              <a:t>")</a:t>
            </a:r>
          </a:p>
          <a:p>
            <a:pPr lvl="1"/>
            <a:r>
              <a:rPr lang="en-US" b="1" dirty="0"/>
              <a:t>id("</a:t>
            </a:r>
            <a:r>
              <a:rPr lang="en-US" b="1" dirty="0" err="1"/>
              <a:t>org.springframework.boot</a:t>
            </a:r>
            <a:r>
              <a:rPr lang="en-US" b="1" dirty="0"/>
              <a:t>")</a:t>
            </a:r>
          </a:p>
          <a:p>
            <a:r>
              <a:rPr lang="en-US" b="1" dirty="0"/>
              <a:t>Dependency Management</a:t>
            </a:r>
          </a:p>
          <a:p>
            <a:pPr lvl="1"/>
            <a:r>
              <a:rPr lang="en-US" b="1" dirty="0"/>
              <a:t>Web Applications</a:t>
            </a:r>
          </a:p>
          <a:p>
            <a:pPr lvl="1"/>
            <a:r>
              <a:rPr lang="en-US" b="1" dirty="0"/>
              <a:t>Libraries</a:t>
            </a:r>
          </a:p>
          <a:p>
            <a:endParaRPr lang="en-US" b="1" dirty="0"/>
          </a:p>
        </p:txBody>
      </p:sp>
    </p:spTree>
    <p:extLst>
      <p:ext uri="{BB962C8B-B14F-4D97-AF65-F5344CB8AC3E}">
        <p14:creationId xmlns:p14="http://schemas.microsoft.com/office/powerpoint/2010/main" val="254843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EBD86-6AE0-A008-D2AC-E0CC726C2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92B9C-528B-E67F-A4C2-38A6F23316B1}"/>
              </a:ext>
            </a:extLst>
          </p:cNvPr>
          <p:cNvSpPr>
            <a:spLocks noGrp="1"/>
          </p:cNvSpPr>
          <p:nvPr>
            <p:ph type="title"/>
          </p:nvPr>
        </p:nvSpPr>
        <p:spPr/>
        <p:txBody>
          <a:bodyPr/>
          <a:lstStyle/>
          <a:p>
            <a:r>
              <a:rPr lang="en-US" dirty="0"/>
              <a:t>Build Framework Roadmap</a:t>
            </a:r>
          </a:p>
        </p:txBody>
      </p:sp>
      <p:sp>
        <p:nvSpPr>
          <p:cNvPr id="3" name="Content Placeholder 2">
            <a:extLst>
              <a:ext uri="{FF2B5EF4-FFF2-40B4-BE49-F238E27FC236}">
                <a16:creationId xmlns:a16="http://schemas.microsoft.com/office/drawing/2014/main" id="{1DB441E3-9284-3BF2-D1AD-EF56093ED093}"/>
              </a:ext>
            </a:extLst>
          </p:cNvPr>
          <p:cNvSpPr>
            <a:spLocks noGrp="1"/>
          </p:cNvSpPr>
          <p:nvPr>
            <p:ph idx="1"/>
          </p:nvPr>
        </p:nvSpPr>
        <p:spPr/>
        <p:txBody>
          <a:bodyPr>
            <a:normAutofit fontScale="70000" lnSpcReduction="20000"/>
          </a:bodyPr>
          <a:lstStyle/>
          <a:p>
            <a:r>
              <a:rPr lang="en-US" b="1" dirty="0"/>
              <a:t>Autoconfigure Plugins</a:t>
            </a:r>
          </a:p>
          <a:p>
            <a:pPr lvl="1"/>
            <a:r>
              <a:rPr lang="en-US" b="1" dirty="0">
                <a:solidFill>
                  <a:srgbClr val="00B050"/>
                </a:solidFill>
              </a:rPr>
              <a:t>id("application")</a:t>
            </a:r>
          </a:p>
          <a:p>
            <a:pPr lvl="1"/>
            <a:r>
              <a:rPr lang="en-US" b="1" dirty="0">
                <a:solidFill>
                  <a:srgbClr val="00B050"/>
                </a:solidFill>
              </a:rPr>
              <a:t>id("java")</a:t>
            </a:r>
          </a:p>
          <a:p>
            <a:pPr lvl="1"/>
            <a:r>
              <a:rPr lang="en-US" b="1" dirty="0">
                <a:solidFill>
                  <a:srgbClr val="FF0000"/>
                </a:solidFill>
              </a:rPr>
              <a:t>id("</a:t>
            </a:r>
            <a:r>
              <a:rPr lang="en-US" b="1" dirty="0" err="1">
                <a:solidFill>
                  <a:srgbClr val="FF0000"/>
                </a:solidFill>
              </a:rPr>
              <a:t>jacoco</a:t>
            </a:r>
            <a:r>
              <a:rPr lang="en-US" b="1" dirty="0">
                <a:solidFill>
                  <a:srgbClr val="FF0000"/>
                </a:solidFill>
              </a:rPr>
              <a:t>")</a:t>
            </a:r>
          </a:p>
          <a:p>
            <a:pPr lvl="1"/>
            <a:r>
              <a:rPr lang="en-US" b="1" dirty="0">
                <a:solidFill>
                  <a:srgbClr val="FF0000"/>
                </a:solidFill>
              </a:rPr>
              <a:t>id("</a:t>
            </a:r>
            <a:r>
              <a:rPr lang="en-US" b="1" dirty="0" err="1">
                <a:solidFill>
                  <a:srgbClr val="FF0000"/>
                </a:solidFill>
              </a:rPr>
              <a:t>info.solidsoft.pitest</a:t>
            </a:r>
            <a:r>
              <a:rPr lang="en-US" b="1" dirty="0">
                <a:solidFill>
                  <a:srgbClr val="FF0000"/>
                </a:solidFill>
              </a:rPr>
              <a:t>") </a:t>
            </a:r>
          </a:p>
          <a:p>
            <a:pPr lvl="1"/>
            <a:r>
              <a:rPr lang="en-US" b="1" dirty="0">
                <a:solidFill>
                  <a:srgbClr val="00B050"/>
                </a:solidFill>
              </a:rPr>
              <a:t>id("maven-publish")</a:t>
            </a:r>
          </a:p>
          <a:p>
            <a:pPr lvl="1"/>
            <a:r>
              <a:rPr lang="en-US" b="1" dirty="0">
                <a:solidFill>
                  <a:srgbClr val="00B050"/>
                </a:solidFill>
              </a:rPr>
              <a:t>id("</a:t>
            </a:r>
            <a:r>
              <a:rPr lang="en-US" b="1" dirty="0" err="1">
                <a:solidFill>
                  <a:srgbClr val="00B050"/>
                </a:solidFill>
              </a:rPr>
              <a:t>au.com.dius.pact</a:t>
            </a:r>
            <a:r>
              <a:rPr lang="en-US" b="1" dirty="0">
                <a:solidFill>
                  <a:srgbClr val="00B050"/>
                </a:solidFill>
              </a:rPr>
              <a:t>")</a:t>
            </a:r>
          </a:p>
          <a:p>
            <a:pPr lvl="1"/>
            <a:r>
              <a:rPr lang="en-US" b="1" dirty="0">
                <a:solidFill>
                  <a:srgbClr val="00B050"/>
                </a:solidFill>
              </a:rPr>
              <a:t>id("</a:t>
            </a:r>
            <a:r>
              <a:rPr lang="en-US" b="1" dirty="0" err="1">
                <a:solidFill>
                  <a:srgbClr val="00B050"/>
                </a:solidFill>
              </a:rPr>
              <a:t>com.jfrog.artifactory</a:t>
            </a:r>
            <a:r>
              <a:rPr lang="en-US" b="1" dirty="0">
                <a:solidFill>
                  <a:srgbClr val="00B050"/>
                </a:solidFill>
              </a:rPr>
              <a:t>")</a:t>
            </a:r>
          </a:p>
          <a:p>
            <a:pPr lvl="1"/>
            <a:r>
              <a:rPr lang="en-US" b="1" dirty="0">
                <a:solidFill>
                  <a:srgbClr val="00B050"/>
                </a:solidFill>
              </a:rPr>
              <a:t>id("</a:t>
            </a:r>
            <a:r>
              <a:rPr lang="en-US" b="1" dirty="0" err="1">
                <a:solidFill>
                  <a:srgbClr val="00B050"/>
                </a:solidFill>
              </a:rPr>
              <a:t>coop.nisc.dockerbuildx</a:t>
            </a:r>
            <a:r>
              <a:rPr lang="en-US" b="1" dirty="0">
                <a:solidFill>
                  <a:srgbClr val="00B050"/>
                </a:solidFill>
              </a:rPr>
              <a:t>")</a:t>
            </a:r>
          </a:p>
          <a:p>
            <a:pPr lvl="1"/>
            <a:r>
              <a:rPr lang="en-US" b="1" dirty="0">
                <a:solidFill>
                  <a:srgbClr val="00B050"/>
                </a:solidFill>
              </a:rPr>
              <a:t>id("</a:t>
            </a:r>
            <a:r>
              <a:rPr lang="en-US" b="1" dirty="0" err="1">
                <a:solidFill>
                  <a:srgbClr val="00B050"/>
                </a:solidFill>
              </a:rPr>
              <a:t>coop.nisc.helmsman</a:t>
            </a:r>
            <a:r>
              <a:rPr lang="en-US" b="1" dirty="0">
                <a:solidFill>
                  <a:srgbClr val="00B050"/>
                </a:solidFill>
              </a:rPr>
              <a:t>")</a:t>
            </a:r>
          </a:p>
          <a:p>
            <a:pPr lvl="1"/>
            <a:r>
              <a:rPr lang="en-US" b="1" dirty="0">
                <a:solidFill>
                  <a:srgbClr val="00B050"/>
                </a:solidFill>
              </a:rPr>
              <a:t>id("</a:t>
            </a:r>
            <a:r>
              <a:rPr lang="en-US" b="1" dirty="0" err="1">
                <a:solidFill>
                  <a:srgbClr val="00B050"/>
                </a:solidFill>
              </a:rPr>
              <a:t>coop.nisc.gitversion</a:t>
            </a:r>
            <a:r>
              <a:rPr lang="en-US" b="1" dirty="0">
                <a:solidFill>
                  <a:srgbClr val="00B050"/>
                </a:solidFill>
              </a:rPr>
              <a:t>")</a:t>
            </a:r>
          </a:p>
          <a:p>
            <a:pPr lvl="1"/>
            <a:r>
              <a:rPr lang="en-US" b="1" dirty="0">
                <a:solidFill>
                  <a:srgbClr val="00B050"/>
                </a:solidFill>
              </a:rPr>
              <a:t>id("</a:t>
            </a:r>
            <a:r>
              <a:rPr lang="en-US" b="1" dirty="0" err="1">
                <a:solidFill>
                  <a:srgbClr val="00B050"/>
                </a:solidFill>
              </a:rPr>
              <a:t>coop.nisc.opinionated.gradle</a:t>
            </a:r>
            <a:r>
              <a:rPr lang="en-US" b="1" dirty="0">
                <a:solidFill>
                  <a:srgbClr val="00B050"/>
                </a:solidFill>
              </a:rPr>
              <a:t>")</a:t>
            </a:r>
          </a:p>
          <a:p>
            <a:pPr lvl="1"/>
            <a:r>
              <a:rPr lang="en-US" b="1" dirty="0">
                <a:solidFill>
                  <a:srgbClr val="00B050"/>
                </a:solidFill>
              </a:rPr>
              <a:t>id("</a:t>
            </a:r>
            <a:r>
              <a:rPr lang="en-US" b="1" dirty="0" err="1">
                <a:solidFill>
                  <a:srgbClr val="00B050"/>
                </a:solidFill>
              </a:rPr>
              <a:t>org.springframework.boot</a:t>
            </a:r>
            <a:r>
              <a:rPr lang="en-US" b="1" dirty="0">
                <a:solidFill>
                  <a:srgbClr val="00B050"/>
                </a:solidFill>
              </a:rPr>
              <a:t>")</a:t>
            </a:r>
          </a:p>
          <a:p>
            <a:r>
              <a:rPr lang="en-US" b="1" dirty="0"/>
              <a:t>Dependency Management</a:t>
            </a:r>
          </a:p>
          <a:p>
            <a:pPr lvl="1"/>
            <a:r>
              <a:rPr lang="en-US" b="1" dirty="0">
                <a:solidFill>
                  <a:srgbClr val="00B050"/>
                </a:solidFill>
              </a:rPr>
              <a:t>Web Applications</a:t>
            </a:r>
          </a:p>
          <a:p>
            <a:pPr lvl="1"/>
            <a:r>
              <a:rPr lang="en-US" b="1" dirty="0">
                <a:solidFill>
                  <a:srgbClr val="FF0000"/>
                </a:solidFill>
              </a:rPr>
              <a:t>Libraries</a:t>
            </a:r>
          </a:p>
          <a:p>
            <a:endParaRPr lang="en-US" b="1" dirty="0"/>
          </a:p>
        </p:txBody>
      </p:sp>
    </p:spTree>
    <p:extLst>
      <p:ext uri="{BB962C8B-B14F-4D97-AF65-F5344CB8AC3E}">
        <p14:creationId xmlns:p14="http://schemas.microsoft.com/office/powerpoint/2010/main" val="184245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63C24-6C02-527E-6147-ADFCE0A109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F69F95-07E2-FC8C-0250-B263710DE714}"/>
              </a:ext>
            </a:extLst>
          </p:cNvPr>
          <p:cNvSpPr>
            <a:spLocks noGrp="1"/>
          </p:cNvSpPr>
          <p:nvPr>
            <p:ph type="title"/>
          </p:nvPr>
        </p:nvSpPr>
        <p:spPr>
          <a:xfrm>
            <a:off x="838200" y="1941006"/>
            <a:ext cx="10515600" cy="1325563"/>
          </a:xfrm>
        </p:spPr>
        <p:txBody>
          <a:bodyPr/>
          <a:lstStyle/>
          <a:p>
            <a:r>
              <a:rPr lang="en-US" b="1" dirty="0"/>
              <a:t>id(”</a:t>
            </a:r>
            <a:r>
              <a:rPr lang="en-US" b="1" dirty="0" err="1"/>
              <a:t>coop.nisc.framework.spring</a:t>
            </a:r>
            <a:r>
              <a:rPr lang="en-US" b="1" dirty="0"/>
              <a:t>-boot-</a:t>
            </a:r>
            <a:r>
              <a:rPr lang="en-US" b="1" dirty="0" err="1"/>
              <a:t>nisc</a:t>
            </a:r>
            <a:r>
              <a:rPr lang="en-US" b="1" dirty="0"/>
              <a:t>”)</a:t>
            </a:r>
          </a:p>
        </p:txBody>
      </p:sp>
    </p:spTree>
    <p:extLst>
      <p:ext uri="{BB962C8B-B14F-4D97-AF65-F5344CB8AC3E}">
        <p14:creationId xmlns:p14="http://schemas.microsoft.com/office/powerpoint/2010/main" val="237277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B6C9-B577-4F4D-95AC-1F9C7CCF01F6}"/>
              </a:ext>
            </a:extLst>
          </p:cNvPr>
          <p:cNvSpPr>
            <a:spLocks noGrp="1"/>
          </p:cNvSpPr>
          <p:nvPr>
            <p:ph type="ctrTitle"/>
          </p:nvPr>
        </p:nvSpPr>
        <p:spPr/>
        <p:txBody>
          <a:bodyPr>
            <a:normAutofit/>
          </a:bodyPr>
          <a:lstStyle/>
          <a:p>
            <a:r>
              <a:rPr lang="en-US" sz="4400" dirty="0"/>
              <a:t>Build &amp; Deployment Framework Updates/Roadmap</a:t>
            </a:r>
          </a:p>
        </p:txBody>
      </p:sp>
      <p:sp>
        <p:nvSpPr>
          <p:cNvPr id="3" name="Subtitle 2">
            <a:extLst>
              <a:ext uri="{FF2B5EF4-FFF2-40B4-BE49-F238E27FC236}">
                <a16:creationId xmlns:a16="http://schemas.microsoft.com/office/drawing/2014/main" id="{64BE0F87-24A9-F346-8020-4339A05C9AD7}"/>
              </a:ext>
            </a:extLst>
          </p:cNvPr>
          <p:cNvSpPr>
            <a:spLocks noGrp="1"/>
          </p:cNvSpPr>
          <p:nvPr>
            <p:ph type="subTitle" idx="1"/>
          </p:nvPr>
        </p:nvSpPr>
        <p:spPr/>
        <p:txBody>
          <a:bodyPr/>
          <a:lstStyle/>
          <a:p>
            <a:r>
              <a:rPr lang="en-US" dirty="0"/>
              <a:t>Seanie Gleason</a:t>
            </a:r>
          </a:p>
        </p:txBody>
      </p:sp>
    </p:spTree>
    <p:extLst>
      <p:ext uri="{BB962C8B-B14F-4D97-AF65-F5344CB8AC3E}">
        <p14:creationId xmlns:p14="http://schemas.microsoft.com/office/powerpoint/2010/main" val="321555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4188C-1AC9-7495-A183-CE455356D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1BF8A-2F3B-67C6-38BD-94AECD0654D3}"/>
              </a:ext>
            </a:extLst>
          </p:cNvPr>
          <p:cNvSpPr>
            <a:spLocks noGrp="1"/>
          </p:cNvSpPr>
          <p:nvPr>
            <p:ph type="title"/>
          </p:nvPr>
        </p:nvSpPr>
        <p:spPr/>
        <p:txBody>
          <a:bodyPr/>
          <a:lstStyle/>
          <a:p>
            <a:r>
              <a:rPr lang="en-US" dirty="0"/>
              <a:t>Build Framework Requirements for Publishing</a:t>
            </a:r>
          </a:p>
        </p:txBody>
      </p:sp>
      <p:sp>
        <p:nvSpPr>
          <p:cNvPr id="3" name="Content Placeholder 2">
            <a:extLst>
              <a:ext uri="{FF2B5EF4-FFF2-40B4-BE49-F238E27FC236}">
                <a16:creationId xmlns:a16="http://schemas.microsoft.com/office/drawing/2014/main" id="{4DE67B45-6A0C-DE9D-0016-444C8CAAAEE4}"/>
              </a:ext>
            </a:extLst>
          </p:cNvPr>
          <p:cNvSpPr>
            <a:spLocks noGrp="1"/>
          </p:cNvSpPr>
          <p:nvPr>
            <p:ph idx="1"/>
          </p:nvPr>
        </p:nvSpPr>
        <p:spPr/>
        <p:txBody>
          <a:bodyPr>
            <a:normAutofit/>
          </a:bodyPr>
          <a:lstStyle/>
          <a:p>
            <a:r>
              <a:rPr lang="en-US" b="1" dirty="0"/>
              <a:t>Unit Test code coverage checks (75%) – </a:t>
            </a:r>
            <a:r>
              <a:rPr lang="en-US" b="1" dirty="0" err="1"/>
              <a:t>Jacoco</a:t>
            </a:r>
            <a:endParaRPr lang="en-US" b="1" dirty="0"/>
          </a:p>
          <a:p>
            <a:r>
              <a:rPr lang="en-US" b="1" dirty="0"/>
              <a:t>Mutation Testing failure thresholds (75%) – PIT</a:t>
            </a:r>
          </a:p>
          <a:p>
            <a:r>
              <a:rPr lang="en-US" b="1" dirty="0"/>
              <a:t>Integration Testing requirement (Karate, Citrus, Cucumber, etc.)</a:t>
            </a:r>
          </a:p>
          <a:p>
            <a:endParaRPr lang="en-US" b="1" dirty="0"/>
          </a:p>
          <a:p>
            <a:endParaRPr lang="en-US" b="1" dirty="0"/>
          </a:p>
        </p:txBody>
      </p:sp>
    </p:spTree>
    <p:extLst>
      <p:ext uri="{BB962C8B-B14F-4D97-AF65-F5344CB8AC3E}">
        <p14:creationId xmlns:p14="http://schemas.microsoft.com/office/powerpoint/2010/main" val="353789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A5AD-A70B-CE7E-A132-6FEC1F509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B398A-EAAA-BF75-C17F-B306141C479B}"/>
              </a:ext>
            </a:extLst>
          </p:cNvPr>
          <p:cNvSpPr>
            <a:spLocks noGrp="1"/>
          </p:cNvSpPr>
          <p:nvPr>
            <p:ph type="title"/>
          </p:nvPr>
        </p:nvSpPr>
        <p:spPr/>
        <p:txBody>
          <a:bodyPr/>
          <a:lstStyle/>
          <a:p>
            <a:r>
              <a:rPr lang="en-US" dirty="0"/>
              <a:t>Build – Releasing the binary</a:t>
            </a:r>
          </a:p>
        </p:txBody>
      </p:sp>
      <p:sp>
        <p:nvSpPr>
          <p:cNvPr id="3" name="Content Placeholder 2">
            <a:extLst>
              <a:ext uri="{FF2B5EF4-FFF2-40B4-BE49-F238E27FC236}">
                <a16:creationId xmlns:a16="http://schemas.microsoft.com/office/drawing/2014/main" id="{00F50A2F-3B2F-C9AE-632B-55717536353F}"/>
              </a:ext>
            </a:extLst>
          </p:cNvPr>
          <p:cNvSpPr>
            <a:spLocks noGrp="1"/>
          </p:cNvSpPr>
          <p:nvPr>
            <p:ph idx="1"/>
          </p:nvPr>
        </p:nvSpPr>
        <p:spPr/>
        <p:txBody>
          <a:bodyPr>
            <a:normAutofit/>
          </a:bodyPr>
          <a:lstStyle/>
          <a:p>
            <a:r>
              <a:rPr lang="en-US" b="1" dirty="0"/>
              <a:t>‘</a:t>
            </a:r>
            <a:r>
              <a:rPr lang="en-US" b="1" dirty="0" err="1"/>
              <a:t>releaseAll</a:t>
            </a:r>
            <a:r>
              <a:rPr lang="en-US" b="1" dirty="0"/>
              <a:t>’ </a:t>
            </a:r>
            <a:r>
              <a:rPr lang="en-US" b="1" dirty="0" err="1"/>
              <a:t>gradle</a:t>
            </a:r>
            <a:r>
              <a:rPr lang="en-US" b="1" dirty="0"/>
              <a:t> task</a:t>
            </a:r>
          </a:p>
          <a:p>
            <a:pPr lvl="1"/>
            <a:r>
              <a:rPr lang="en-US" dirty="0"/>
              <a:t>Combines the building of the application </a:t>
            </a:r>
            <a:r>
              <a:rPr lang="en-US" b="1" dirty="0"/>
              <a:t>and its publication to remote repositories.  </a:t>
            </a:r>
          </a:p>
          <a:p>
            <a:pPr marL="0" indent="0">
              <a:buNone/>
            </a:pPr>
            <a:endParaRPr lang="en-US" b="1" dirty="0"/>
          </a:p>
          <a:p>
            <a:pPr lvl="1"/>
            <a:r>
              <a:rPr lang="en-US" b="1" dirty="0"/>
              <a:t>`</a:t>
            </a:r>
            <a:r>
              <a:rPr lang="en-US" b="1" dirty="0" err="1"/>
              <a:t>gradle</a:t>
            </a:r>
            <a:r>
              <a:rPr lang="en-US" b="1" dirty="0"/>
              <a:t> build </a:t>
            </a:r>
            <a:r>
              <a:rPr lang="en-US" b="1" dirty="0" err="1"/>
              <a:t>artifactoryPublish</a:t>
            </a:r>
            <a:r>
              <a:rPr lang="en-US" b="1" dirty="0"/>
              <a:t>’</a:t>
            </a:r>
          </a:p>
          <a:p>
            <a:endParaRPr lang="en-US" b="1" dirty="0"/>
          </a:p>
          <a:p>
            <a:endParaRPr lang="en-US" b="1" dirty="0"/>
          </a:p>
        </p:txBody>
      </p:sp>
    </p:spTree>
    <p:extLst>
      <p:ext uri="{BB962C8B-B14F-4D97-AF65-F5344CB8AC3E}">
        <p14:creationId xmlns:p14="http://schemas.microsoft.com/office/powerpoint/2010/main" val="337296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DC9C7-0751-8BC5-B32C-7FA26DD0E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80834-C48E-15F5-8C2B-33A8DB6A732B}"/>
              </a:ext>
            </a:extLst>
          </p:cNvPr>
          <p:cNvSpPr>
            <a:spLocks noGrp="1"/>
          </p:cNvSpPr>
          <p:nvPr>
            <p:ph type="title"/>
          </p:nvPr>
        </p:nvSpPr>
        <p:spPr/>
        <p:txBody>
          <a:bodyPr/>
          <a:lstStyle/>
          <a:p>
            <a:r>
              <a:rPr lang="en-US" dirty="0"/>
              <a:t>Deployment – “Production Readiness”</a:t>
            </a:r>
          </a:p>
        </p:txBody>
      </p:sp>
      <p:sp>
        <p:nvSpPr>
          <p:cNvPr id="3" name="Content Placeholder 2">
            <a:extLst>
              <a:ext uri="{FF2B5EF4-FFF2-40B4-BE49-F238E27FC236}">
                <a16:creationId xmlns:a16="http://schemas.microsoft.com/office/drawing/2014/main" id="{43B80787-7821-FD9F-9A5A-06D95AA64F6C}"/>
              </a:ext>
            </a:extLst>
          </p:cNvPr>
          <p:cNvSpPr>
            <a:spLocks noGrp="1"/>
          </p:cNvSpPr>
          <p:nvPr>
            <p:ph idx="1"/>
          </p:nvPr>
        </p:nvSpPr>
        <p:spPr/>
        <p:txBody>
          <a:bodyPr>
            <a:normAutofit fontScale="70000" lnSpcReduction="20000"/>
          </a:bodyPr>
          <a:lstStyle/>
          <a:p>
            <a:pPr marL="914400" lvl="2" indent="0">
              <a:buNone/>
            </a:pPr>
            <a:endParaRPr lang="en-US" b="1" dirty="0">
              <a:solidFill>
                <a:schemeClr val="tx1"/>
              </a:solidFill>
            </a:endParaRPr>
          </a:p>
          <a:p>
            <a:r>
              <a:rPr lang="en-US" b="1" dirty="0"/>
              <a:t>Source Code Verifications</a:t>
            </a:r>
          </a:p>
          <a:p>
            <a:pPr lvl="1"/>
            <a:r>
              <a:rPr lang="en-US" dirty="0"/>
              <a:t>Unit Tests</a:t>
            </a:r>
          </a:p>
          <a:p>
            <a:pPr lvl="1"/>
            <a:r>
              <a:rPr lang="en-US" dirty="0"/>
              <a:t>Mutation Tests</a:t>
            </a:r>
          </a:p>
          <a:p>
            <a:pPr lvl="1"/>
            <a:r>
              <a:rPr lang="en-US" dirty="0"/>
              <a:t>Git Secrets scanning</a:t>
            </a:r>
          </a:p>
          <a:p>
            <a:pPr lvl="1"/>
            <a:endParaRPr lang="en-US" dirty="0"/>
          </a:p>
          <a:p>
            <a:r>
              <a:rPr lang="en-US" b="1" dirty="0"/>
              <a:t>Binary Application Verifications</a:t>
            </a:r>
          </a:p>
          <a:p>
            <a:pPr lvl="1"/>
            <a:r>
              <a:rPr lang="en-US" dirty="0"/>
              <a:t>Integration Tests</a:t>
            </a:r>
          </a:p>
          <a:p>
            <a:pPr lvl="1"/>
            <a:r>
              <a:rPr lang="en-US" dirty="0"/>
              <a:t>Artifactory CVE Scanning</a:t>
            </a:r>
          </a:p>
          <a:p>
            <a:pPr lvl="1"/>
            <a:endParaRPr lang="en-US" dirty="0"/>
          </a:p>
          <a:p>
            <a:r>
              <a:rPr lang="en-US" b="1" dirty="0"/>
              <a:t>Publish Binary/Container to Remote Repository</a:t>
            </a:r>
          </a:p>
          <a:p>
            <a:pPr lvl="1"/>
            <a:r>
              <a:rPr lang="en-US" dirty="0"/>
              <a:t>Habor</a:t>
            </a:r>
          </a:p>
          <a:p>
            <a:pPr lvl="1"/>
            <a:r>
              <a:rPr lang="en-US" dirty="0"/>
              <a:t>Artifactory</a:t>
            </a:r>
          </a:p>
          <a:p>
            <a:pPr lvl="1"/>
            <a:endParaRPr lang="en-US" dirty="0"/>
          </a:p>
          <a:p>
            <a:r>
              <a:rPr lang="en-US" b="1" dirty="0"/>
              <a:t>Deploy to Kubernetes</a:t>
            </a:r>
          </a:p>
          <a:p>
            <a:pPr lvl="1"/>
            <a:r>
              <a:rPr lang="en-US" dirty="0" err="1"/>
              <a:t>kubectl</a:t>
            </a:r>
            <a:endParaRPr lang="en-US" dirty="0"/>
          </a:p>
          <a:p>
            <a:pPr lvl="1"/>
            <a:endParaRPr lang="en-US" dirty="0"/>
          </a:p>
          <a:p>
            <a:endParaRPr lang="en-US" dirty="0"/>
          </a:p>
        </p:txBody>
      </p:sp>
    </p:spTree>
    <p:extLst>
      <p:ext uri="{BB962C8B-B14F-4D97-AF65-F5344CB8AC3E}">
        <p14:creationId xmlns:p14="http://schemas.microsoft.com/office/powerpoint/2010/main" val="341407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27B0-FD4B-9CA5-53C9-38D7CC87C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98BFB-F96C-0677-DD85-B1C20975256A}"/>
              </a:ext>
            </a:extLst>
          </p:cNvPr>
          <p:cNvSpPr>
            <a:spLocks noGrp="1"/>
          </p:cNvSpPr>
          <p:nvPr>
            <p:ph type="title"/>
          </p:nvPr>
        </p:nvSpPr>
        <p:spPr/>
        <p:txBody>
          <a:bodyPr/>
          <a:lstStyle/>
          <a:p>
            <a:r>
              <a:rPr lang="en-US" dirty="0"/>
              <a:t>Deployment – “Production Readiness” Ownership</a:t>
            </a:r>
          </a:p>
        </p:txBody>
      </p:sp>
      <p:sp>
        <p:nvSpPr>
          <p:cNvPr id="3" name="Content Placeholder 2">
            <a:extLst>
              <a:ext uri="{FF2B5EF4-FFF2-40B4-BE49-F238E27FC236}">
                <a16:creationId xmlns:a16="http://schemas.microsoft.com/office/drawing/2014/main" id="{D705765E-FAC6-A077-F156-D9AF3E156AA7}"/>
              </a:ext>
            </a:extLst>
          </p:cNvPr>
          <p:cNvSpPr>
            <a:spLocks noGrp="1"/>
          </p:cNvSpPr>
          <p:nvPr>
            <p:ph idx="1"/>
          </p:nvPr>
        </p:nvSpPr>
        <p:spPr/>
        <p:txBody>
          <a:bodyPr>
            <a:normAutofit fontScale="70000" lnSpcReduction="20000"/>
          </a:bodyPr>
          <a:lstStyle/>
          <a:p>
            <a:pPr marL="914400" lvl="2" indent="0">
              <a:buNone/>
            </a:pPr>
            <a:endParaRPr lang="en-US" b="1" dirty="0">
              <a:solidFill>
                <a:schemeClr val="tx1"/>
              </a:solidFill>
            </a:endParaRPr>
          </a:p>
          <a:p>
            <a:r>
              <a:rPr lang="en-US" b="1" dirty="0"/>
              <a:t>Source Code Verifications (Product)</a:t>
            </a:r>
          </a:p>
          <a:p>
            <a:pPr lvl="1"/>
            <a:r>
              <a:rPr lang="en-US" dirty="0"/>
              <a:t>Unit Tests</a:t>
            </a:r>
          </a:p>
          <a:p>
            <a:pPr lvl="1"/>
            <a:r>
              <a:rPr lang="en-US" dirty="0"/>
              <a:t>Mutation Tests</a:t>
            </a:r>
          </a:p>
          <a:p>
            <a:pPr lvl="1"/>
            <a:r>
              <a:rPr lang="en-US" dirty="0"/>
              <a:t>Git Secrets scanning</a:t>
            </a:r>
          </a:p>
          <a:p>
            <a:pPr lvl="1"/>
            <a:endParaRPr lang="en-US" dirty="0"/>
          </a:p>
          <a:p>
            <a:r>
              <a:rPr lang="en-US" b="1" dirty="0"/>
              <a:t>Binary Application Verifications (Security/API)</a:t>
            </a:r>
          </a:p>
          <a:p>
            <a:pPr lvl="1"/>
            <a:r>
              <a:rPr lang="en-US" dirty="0"/>
              <a:t>Integration Tests</a:t>
            </a:r>
          </a:p>
          <a:p>
            <a:pPr lvl="1"/>
            <a:r>
              <a:rPr lang="en-US" dirty="0"/>
              <a:t>Artifactory CVE Scanning</a:t>
            </a:r>
          </a:p>
          <a:p>
            <a:pPr lvl="1"/>
            <a:endParaRPr lang="en-US" dirty="0"/>
          </a:p>
          <a:p>
            <a:r>
              <a:rPr lang="en-US" b="1" dirty="0"/>
              <a:t>Publish Binary/Container to Remote Repository (Hardware)</a:t>
            </a:r>
          </a:p>
          <a:p>
            <a:pPr lvl="1"/>
            <a:r>
              <a:rPr lang="en-US" dirty="0"/>
              <a:t>Habor</a:t>
            </a:r>
          </a:p>
          <a:p>
            <a:pPr lvl="1"/>
            <a:r>
              <a:rPr lang="en-US" dirty="0"/>
              <a:t>Artifactory</a:t>
            </a:r>
          </a:p>
          <a:p>
            <a:pPr lvl="1"/>
            <a:endParaRPr lang="en-US" dirty="0"/>
          </a:p>
          <a:p>
            <a:r>
              <a:rPr lang="en-US" b="1" dirty="0"/>
              <a:t>Deploy to Kubernetes (Infrastructure)</a:t>
            </a:r>
          </a:p>
          <a:p>
            <a:pPr lvl="1"/>
            <a:r>
              <a:rPr lang="en-US" dirty="0" err="1"/>
              <a:t>kubectl</a:t>
            </a:r>
            <a:endParaRPr lang="en-US" dirty="0"/>
          </a:p>
          <a:p>
            <a:pPr lvl="1"/>
            <a:endParaRPr lang="en-US" dirty="0"/>
          </a:p>
          <a:p>
            <a:endParaRPr lang="en-US" dirty="0"/>
          </a:p>
        </p:txBody>
      </p:sp>
    </p:spTree>
    <p:extLst>
      <p:ext uri="{BB962C8B-B14F-4D97-AF65-F5344CB8AC3E}">
        <p14:creationId xmlns:p14="http://schemas.microsoft.com/office/powerpoint/2010/main" val="1490549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F189-45EF-2A18-DF39-6D20E54FF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589BA-291D-F613-6491-A26C2F9AE295}"/>
              </a:ext>
            </a:extLst>
          </p:cNvPr>
          <p:cNvSpPr>
            <a:spLocks noGrp="1"/>
          </p:cNvSpPr>
          <p:nvPr>
            <p:ph type="title"/>
          </p:nvPr>
        </p:nvSpPr>
        <p:spPr/>
        <p:txBody>
          <a:bodyPr/>
          <a:lstStyle/>
          <a:p>
            <a:r>
              <a:rPr lang="en-US" dirty="0"/>
              <a:t>Deployment – Getting to Production</a:t>
            </a:r>
          </a:p>
        </p:txBody>
      </p:sp>
      <p:sp>
        <p:nvSpPr>
          <p:cNvPr id="3" name="Content Placeholder 2">
            <a:extLst>
              <a:ext uri="{FF2B5EF4-FFF2-40B4-BE49-F238E27FC236}">
                <a16:creationId xmlns:a16="http://schemas.microsoft.com/office/drawing/2014/main" id="{61FE8587-E995-F489-6448-125A47AB05FB}"/>
              </a:ext>
            </a:extLst>
          </p:cNvPr>
          <p:cNvSpPr>
            <a:spLocks noGrp="1"/>
          </p:cNvSpPr>
          <p:nvPr>
            <p:ph idx="1"/>
          </p:nvPr>
        </p:nvSpPr>
        <p:spPr/>
        <p:txBody>
          <a:bodyPr>
            <a:normAutofit/>
          </a:bodyPr>
          <a:lstStyle/>
          <a:p>
            <a:pPr marL="914400" lvl="2" indent="0">
              <a:buNone/>
            </a:pPr>
            <a:endParaRPr lang="en-US" b="1" dirty="0">
              <a:solidFill>
                <a:schemeClr val="tx1"/>
              </a:solidFill>
            </a:endParaRPr>
          </a:p>
          <a:p>
            <a:r>
              <a:rPr lang="en-US" b="1" dirty="0"/>
              <a:t>Stash and Bamboo</a:t>
            </a:r>
          </a:p>
          <a:p>
            <a:pPr lvl="1"/>
            <a:r>
              <a:rPr lang="en-US" dirty="0"/>
              <a:t>Self hosted git repository and deployment orchestration server.</a:t>
            </a:r>
          </a:p>
          <a:p>
            <a:pPr lvl="1"/>
            <a:r>
              <a:rPr lang="en-US" dirty="0"/>
              <a:t>Ended support on February 15, 2024</a:t>
            </a:r>
          </a:p>
          <a:p>
            <a:endParaRPr lang="en-US" b="1" dirty="0"/>
          </a:p>
          <a:p>
            <a:r>
              <a:rPr lang="en-US" b="1" dirty="0"/>
              <a:t>Bitbucket Cloud</a:t>
            </a:r>
          </a:p>
          <a:p>
            <a:pPr lvl="1"/>
            <a:r>
              <a:rPr lang="en-US" dirty="0"/>
              <a:t>Latest offering and suggested alternative to Bitbucket Server</a:t>
            </a:r>
          </a:p>
          <a:p>
            <a:pPr lvl="1"/>
            <a:r>
              <a:rPr lang="en-US" dirty="0"/>
              <a:t>Saas CI/CD Pipeline in place of the deployment orchestration sever</a:t>
            </a:r>
          </a:p>
          <a:p>
            <a:pPr lvl="1"/>
            <a:endParaRPr lang="en-US" dirty="0"/>
          </a:p>
          <a:p>
            <a:endParaRPr lang="en-US" dirty="0"/>
          </a:p>
        </p:txBody>
      </p:sp>
    </p:spTree>
    <p:extLst>
      <p:ext uri="{BB962C8B-B14F-4D97-AF65-F5344CB8AC3E}">
        <p14:creationId xmlns:p14="http://schemas.microsoft.com/office/powerpoint/2010/main" val="210004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A27B0-1F7E-2F90-C913-A41E676AE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029E0-58F8-C8C9-37E0-E64BBC7FEC2B}"/>
              </a:ext>
            </a:extLst>
          </p:cNvPr>
          <p:cNvSpPr>
            <a:spLocks noGrp="1"/>
          </p:cNvSpPr>
          <p:nvPr>
            <p:ph type="title"/>
          </p:nvPr>
        </p:nvSpPr>
        <p:spPr/>
        <p:txBody>
          <a:bodyPr/>
          <a:lstStyle/>
          <a:p>
            <a:r>
              <a:rPr lang="en-US" dirty="0"/>
              <a:t>Deployment – Getting to Production – Bitbucket Cloud – Pipeline</a:t>
            </a:r>
          </a:p>
        </p:txBody>
      </p:sp>
      <p:pic>
        <p:nvPicPr>
          <p:cNvPr id="9" name="Content Placeholder 8" descr="A screenshot of a phone&#10;&#10;AI-generated content may be incorrect.">
            <a:extLst>
              <a:ext uri="{FF2B5EF4-FFF2-40B4-BE49-F238E27FC236}">
                <a16:creationId xmlns:a16="http://schemas.microsoft.com/office/drawing/2014/main" id="{B15A5FEE-2F0A-6216-9F24-FC43A1BBC878}"/>
              </a:ext>
            </a:extLst>
          </p:cNvPr>
          <p:cNvPicPr>
            <a:picLocks noGrp="1" noChangeAspect="1"/>
          </p:cNvPicPr>
          <p:nvPr>
            <p:ph idx="1"/>
          </p:nvPr>
        </p:nvPicPr>
        <p:blipFill>
          <a:blip r:embed="rId3"/>
          <a:stretch>
            <a:fillRect/>
          </a:stretch>
        </p:blipFill>
        <p:spPr>
          <a:xfrm>
            <a:off x="4307450" y="1825625"/>
            <a:ext cx="3577099" cy="4351338"/>
          </a:xfrm>
        </p:spPr>
      </p:pic>
    </p:spTree>
    <p:extLst>
      <p:ext uri="{BB962C8B-B14F-4D97-AF65-F5344CB8AC3E}">
        <p14:creationId xmlns:p14="http://schemas.microsoft.com/office/powerpoint/2010/main" val="204523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4C41B-E28D-D683-2C5B-3FA110D49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03E3E-18EA-0B75-FDCE-B3794CDC672A}"/>
              </a:ext>
            </a:extLst>
          </p:cNvPr>
          <p:cNvSpPr>
            <a:spLocks noGrp="1"/>
          </p:cNvSpPr>
          <p:nvPr>
            <p:ph type="title"/>
          </p:nvPr>
        </p:nvSpPr>
        <p:spPr/>
        <p:txBody>
          <a:bodyPr/>
          <a:lstStyle/>
          <a:p>
            <a:r>
              <a:rPr lang="en-US" dirty="0"/>
              <a:t>Deployment – Getting to Production – Bitbucket Cloud – Pipeline</a:t>
            </a:r>
          </a:p>
        </p:txBody>
      </p:sp>
      <p:pic>
        <p:nvPicPr>
          <p:cNvPr id="6" name="Content Placeholder 5" descr="A screenshot of a phone&#10;&#10;AI-generated content may be incorrect.">
            <a:extLst>
              <a:ext uri="{FF2B5EF4-FFF2-40B4-BE49-F238E27FC236}">
                <a16:creationId xmlns:a16="http://schemas.microsoft.com/office/drawing/2014/main" id="{8523F79B-9F15-61DB-6F2E-4F0577BC33BB}"/>
              </a:ext>
            </a:extLst>
          </p:cNvPr>
          <p:cNvPicPr>
            <a:picLocks noGrp="1" noChangeAspect="1"/>
          </p:cNvPicPr>
          <p:nvPr>
            <p:ph idx="1"/>
          </p:nvPr>
        </p:nvPicPr>
        <p:blipFill>
          <a:blip r:embed="rId3"/>
          <a:stretch>
            <a:fillRect/>
          </a:stretch>
        </p:blipFill>
        <p:spPr>
          <a:xfrm>
            <a:off x="4287494" y="1800911"/>
            <a:ext cx="3617011" cy="4351338"/>
          </a:xfrm>
        </p:spPr>
      </p:pic>
    </p:spTree>
    <p:extLst>
      <p:ext uri="{BB962C8B-B14F-4D97-AF65-F5344CB8AC3E}">
        <p14:creationId xmlns:p14="http://schemas.microsoft.com/office/powerpoint/2010/main" val="30696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A8A5-36A0-70FE-23C8-E9524A70A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A5ACC-FD31-8A19-8B32-8A889F7C6058}"/>
              </a:ext>
            </a:extLst>
          </p:cNvPr>
          <p:cNvSpPr>
            <a:spLocks noGrp="1"/>
          </p:cNvSpPr>
          <p:nvPr>
            <p:ph type="title"/>
          </p:nvPr>
        </p:nvSpPr>
        <p:spPr/>
        <p:txBody>
          <a:bodyPr/>
          <a:lstStyle/>
          <a:p>
            <a:r>
              <a:rPr lang="en-US" dirty="0"/>
              <a:t>Deployment – Getting to Production – Bitbucket Cloud – Pipeline</a:t>
            </a:r>
          </a:p>
        </p:txBody>
      </p:sp>
      <p:pic>
        <p:nvPicPr>
          <p:cNvPr id="7" name="Content Placeholder 6" descr="A screenshot of a phone&#10;&#10;AI-generated content may be incorrect.">
            <a:extLst>
              <a:ext uri="{FF2B5EF4-FFF2-40B4-BE49-F238E27FC236}">
                <a16:creationId xmlns:a16="http://schemas.microsoft.com/office/drawing/2014/main" id="{463570FC-EFA0-FE5F-79E7-C902E4C326D8}"/>
              </a:ext>
            </a:extLst>
          </p:cNvPr>
          <p:cNvPicPr>
            <a:picLocks noGrp="1" noChangeAspect="1"/>
          </p:cNvPicPr>
          <p:nvPr>
            <p:ph idx="1"/>
          </p:nvPr>
        </p:nvPicPr>
        <p:blipFill>
          <a:blip r:embed="rId3"/>
          <a:stretch>
            <a:fillRect/>
          </a:stretch>
        </p:blipFill>
        <p:spPr>
          <a:xfrm>
            <a:off x="4391678" y="1825625"/>
            <a:ext cx="3408643" cy="4351338"/>
          </a:xfrm>
        </p:spPr>
      </p:pic>
    </p:spTree>
    <p:extLst>
      <p:ext uri="{BB962C8B-B14F-4D97-AF65-F5344CB8AC3E}">
        <p14:creationId xmlns:p14="http://schemas.microsoft.com/office/powerpoint/2010/main" val="421530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55F5F-4450-06BE-D864-C4C5AD0AF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99ECD-2B22-9C90-7DD0-0FEBAD8FF894}"/>
              </a:ext>
            </a:extLst>
          </p:cNvPr>
          <p:cNvSpPr>
            <a:spLocks noGrp="1"/>
          </p:cNvSpPr>
          <p:nvPr>
            <p:ph type="title"/>
          </p:nvPr>
        </p:nvSpPr>
        <p:spPr/>
        <p:txBody>
          <a:bodyPr/>
          <a:lstStyle/>
          <a:p>
            <a:r>
              <a:rPr lang="en-US" dirty="0"/>
              <a:t>Deployment – Getting to Production – Bitbucket Cloud – Pipeline</a:t>
            </a:r>
          </a:p>
        </p:txBody>
      </p:sp>
      <p:pic>
        <p:nvPicPr>
          <p:cNvPr id="6" name="Content Placeholder 5" descr="A screenshot of a phone&#10;&#10;AI-generated content may be incorrect.">
            <a:extLst>
              <a:ext uri="{FF2B5EF4-FFF2-40B4-BE49-F238E27FC236}">
                <a16:creationId xmlns:a16="http://schemas.microsoft.com/office/drawing/2014/main" id="{A907BD88-6123-1143-DED6-44171DD39F1F}"/>
              </a:ext>
            </a:extLst>
          </p:cNvPr>
          <p:cNvPicPr>
            <a:picLocks noGrp="1" noChangeAspect="1"/>
          </p:cNvPicPr>
          <p:nvPr>
            <p:ph idx="1"/>
          </p:nvPr>
        </p:nvPicPr>
        <p:blipFill>
          <a:blip r:embed="rId3"/>
          <a:stretch>
            <a:fillRect/>
          </a:stretch>
        </p:blipFill>
        <p:spPr>
          <a:xfrm>
            <a:off x="838200" y="2708299"/>
            <a:ext cx="10515600" cy="2585990"/>
          </a:xfrm>
        </p:spPr>
      </p:pic>
    </p:spTree>
    <p:extLst>
      <p:ext uri="{BB962C8B-B14F-4D97-AF65-F5344CB8AC3E}">
        <p14:creationId xmlns:p14="http://schemas.microsoft.com/office/powerpoint/2010/main" val="95897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08495-D9D0-3249-3DA2-7056AF8E9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D7D37-00DA-DF4A-0551-809D00E82442}"/>
              </a:ext>
            </a:extLst>
          </p:cNvPr>
          <p:cNvSpPr>
            <a:spLocks noGrp="1"/>
          </p:cNvSpPr>
          <p:nvPr>
            <p:ph type="title"/>
          </p:nvPr>
        </p:nvSpPr>
        <p:spPr/>
        <p:txBody>
          <a:bodyPr/>
          <a:lstStyle/>
          <a:p>
            <a:r>
              <a:rPr lang="en-US" dirty="0"/>
              <a:t>Deployment – Getting to Production – Stash/Bamboo</a:t>
            </a:r>
          </a:p>
        </p:txBody>
      </p:sp>
      <p:sp>
        <p:nvSpPr>
          <p:cNvPr id="3" name="Content Placeholder 2">
            <a:extLst>
              <a:ext uri="{FF2B5EF4-FFF2-40B4-BE49-F238E27FC236}">
                <a16:creationId xmlns:a16="http://schemas.microsoft.com/office/drawing/2014/main" id="{75458270-271C-9507-C98A-3D3A0033A451}"/>
              </a:ext>
            </a:extLst>
          </p:cNvPr>
          <p:cNvSpPr>
            <a:spLocks noGrp="1"/>
          </p:cNvSpPr>
          <p:nvPr>
            <p:ph idx="1"/>
          </p:nvPr>
        </p:nvSpPr>
        <p:spPr/>
        <p:txBody>
          <a:bodyPr>
            <a:normAutofit/>
          </a:bodyPr>
          <a:lstStyle/>
          <a:p>
            <a:r>
              <a:rPr lang="en-US" dirty="0"/>
              <a:t>Create your application using </a:t>
            </a:r>
            <a:r>
              <a:rPr lang="en-US" b="1" dirty="0" err="1"/>
              <a:t>start.arcus.coop</a:t>
            </a:r>
            <a:r>
              <a:rPr lang="en-US" dirty="0"/>
              <a:t>.</a:t>
            </a:r>
          </a:p>
          <a:p>
            <a:r>
              <a:rPr lang="en-US" dirty="0"/>
              <a:t>Register your application</a:t>
            </a:r>
          </a:p>
          <a:p>
            <a:pPr lvl="1"/>
            <a:r>
              <a:rPr lang="en-US" dirty="0"/>
              <a:t>GIT repository in Stash</a:t>
            </a:r>
          </a:p>
          <a:p>
            <a:pPr lvl="1"/>
            <a:r>
              <a:rPr lang="en-US" dirty="0"/>
              <a:t>Add your application to Helm Config</a:t>
            </a:r>
          </a:p>
          <a:p>
            <a:pPr lvl="1"/>
            <a:r>
              <a:rPr lang="en-US" dirty="0"/>
              <a:t>OAuth2 Registration with Auth Server</a:t>
            </a:r>
          </a:p>
          <a:p>
            <a:pPr lvl="1"/>
            <a:r>
              <a:rPr lang="en-US" dirty="0"/>
              <a:t>Kubernetes Application Registry</a:t>
            </a:r>
          </a:p>
          <a:p>
            <a:pPr lvl="1"/>
            <a:r>
              <a:rPr lang="en-US" dirty="0"/>
              <a:t>Connect Project Configuration Repository</a:t>
            </a:r>
          </a:p>
        </p:txBody>
      </p:sp>
    </p:spTree>
    <p:extLst>
      <p:ext uri="{BB962C8B-B14F-4D97-AF65-F5344CB8AC3E}">
        <p14:creationId xmlns:p14="http://schemas.microsoft.com/office/powerpoint/2010/main" val="140682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26FFA-C61C-09A6-1BD9-773CEDD4A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82CAE-8ABF-3510-118E-3B765D16C33C}"/>
              </a:ext>
            </a:extLst>
          </p:cNvPr>
          <p:cNvSpPr>
            <a:spLocks noGrp="1"/>
          </p:cNvSpPr>
          <p:nvPr>
            <p:ph type="title"/>
          </p:nvPr>
        </p:nvSpPr>
        <p:spPr/>
        <p:txBody>
          <a:bodyPr/>
          <a:lstStyle/>
          <a:p>
            <a:r>
              <a:rPr lang="en-US" dirty="0"/>
              <a:t>Framework Teams Goal</a:t>
            </a:r>
          </a:p>
        </p:txBody>
      </p:sp>
      <p:sp>
        <p:nvSpPr>
          <p:cNvPr id="3" name="Content Placeholder 2">
            <a:extLst>
              <a:ext uri="{FF2B5EF4-FFF2-40B4-BE49-F238E27FC236}">
                <a16:creationId xmlns:a16="http://schemas.microsoft.com/office/drawing/2014/main" id="{4C0F3B42-677F-45C7-3573-C1EA02BB16BD}"/>
              </a:ext>
            </a:extLst>
          </p:cNvPr>
          <p:cNvSpPr>
            <a:spLocks noGrp="1"/>
          </p:cNvSpPr>
          <p:nvPr>
            <p:ph idx="1"/>
          </p:nvPr>
        </p:nvSpPr>
        <p:spPr/>
        <p:txBody>
          <a:bodyPr>
            <a:normAutofit/>
          </a:bodyPr>
          <a:lstStyle/>
          <a:p>
            <a:endParaRPr lang="en-US" dirty="0"/>
          </a:p>
          <a:p>
            <a:pPr lvl="1"/>
            <a:r>
              <a:rPr lang="en-US" dirty="0"/>
              <a:t>Provide a cloud computing framework that delivers a complete cloud platform – hardware, software, and infrastructure – for developing, running, and managing applications.</a:t>
            </a:r>
            <a:endParaRPr lang="en-US" b="1" dirty="0"/>
          </a:p>
        </p:txBody>
      </p:sp>
    </p:spTree>
    <p:extLst>
      <p:ext uri="{BB962C8B-B14F-4D97-AF65-F5344CB8AC3E}">
        <p14:creationId xmlns:p14="http://schemas.microsoft.com/office/powerpoint/2010/main" val="336903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5342-F6EA-FFC5-FBB6-E6119214E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6A31-9054-D0E2-A331-A039784F1A0B}"/>
              </a:ext>
            </a:extLst>
          </p:cNvPr>
          <p:cNvSpPr>
            <a:spLocks noGrp="1"/>
          </p:cNvSpPr>
          <p:nvPr>
            <p:ph type="title"/>
          </p:nvPr>
        </p:nvSpPr>
        <p:spPr/>
        <p:txBody>
          <a:bodyPr/>
          <a:lstStyle/>
          <a:p>
            <a:r>
              <a:rPr lang="en-US" dirty="0"/>
              <a:t>Deployment – Getting to Production – Bitbucket Cloud</a:t>
            </a:r>
          </a:p>
        </p:txBody>
      </p:sp>
      <p:sp>
        <p:nvSpPr>
          <p:cNvPr id="3" name="Content Placeholder 2">
            <a:extLst>
              <a:ext uri="{FF2B5EF4-FFF2-40B4-BE49-F238E27FC236}">
                <a16:creationId xmlns:a16="http://schemas.microsoft.com/office/drawing/2014/main" id="{F534849C-7AE2-E3AE-978F-978A457CAB41}"/>
              </a:ext>
            </a:extLst>
          </p:cNvPr>
          <p:cNvSpPr>
            <a:spLocks noGrp="1"/>
          </p:cNvSpPr>
          <p:nvPr>
            <p:ph idx="1"/>
          </p:nvPr>
        </p:nvSpPr>
        <p:spPr/>
        <p:txBody>
          <a:bodyPr>
            <a:normAutofit/>
          </a:bodyPr>
          <a:lstStyle/>
          <a:p>
            <a:r>
              <a:rPr lang="en-US" dirty="0"/>
              <a:t>Create your application using </a:t>
            </a:r>
            <a:r>
              <a:rPr lang="en-US" b="1" dirty="0" err="1"/>
              <a:t>start.arcus.coop</a:t>
            </a:r>
            <a:r>
              <a:rPr lang="en-US" dirty="0"/>
              <a:t>.</a:t>
            </a:r>
          </a:p>
          <a:p>
            <a:r>
              <a:rPr lang="en-US" dirty="0"/>
              <a:t>Register your application</a:t>
            </a:r>
          </a:p>
          <a:p>
            <a:pPr lvl="1"/>
            <a:r>
              <a:rPr lang="en-US" dirty="0"/>
              <a:t>GIT repository in Bitbucket Cloud</a:t>
            </a:r>
          </a:p>
          <a:p>
            <a:pPr lvl="1"/>
            <a:r>
              <a:rPr lang="en-US" dirty="0"/>
              <a:t>Add your application to Helm Config</a:t>
            </a:r>
          </a:p>
          <a:p>
            <a:pPr lvl="1"/>
            <a:r>
              <a:rPr lang="en-US" dirty="0"/>
              <a:t>OAuth2 Registration with Auth Server</a:t>
            </a:r>
          </a:p>
          <a:p>
            <a:pPr lvl="1"/>
            <a:r>
              <a:rPr lang="en-US" dirty="0"/>
              <a:t>Kubernetes Application Registry</a:t>
            </a:r>
          </a:p>
        </p:txBody>
      </p:sp>
    </p:spTree>
    <p:extLst>
      <p:ext uri="{BB962C8B-B14F-4D97-AF65-F5344CB8AC3E}">
        <p14:creationId xmlns:p14="http://schemas.microsoft.com/office/powerpoint/2010/main" val="3434561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68A54-78B6-2323-CEF9-1C2661324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A8DE2-867F-4109-D119-DF47F4A7F784}"/>
              </a:ext>
            </a:extLst>
          </p:cNvPr>
          <p:cNvSpPr>
            <a:spLocks noGrp="1"/>
          </p:cNvSpPr>
          <p:nvPr>
            <p:ph type="title"/>
          </p:nvPr>
        </p:nvSpPr>
        <p:spPr/>
        <p:txBody>
          <a:bodyPr/>
          <a:lstStyle/>
          <a:p>
            <a:r>
              <a:rPr lang="en-US" dirty="0"/>
              <a:t>Bitbucket Cloud Migration</a:t>
            </a:r>
          </a:p>
        </p:txBody>
      </p:sp>
      <p:sp>
        <p:nvSpPr>
          <p:cNvPr id="3" name="Content Placeholder 2">
            <a:extLst>
              <a:ext uri="{FF2B5EF4-FFF2-40B4-BE49-F238E27FC236}">
                <a16:creationId xmlns:a16="http://schemas.microsoft.com/office/drawing/2014/main" id="{89CD4DCA-F41A-61A3-F5A4-FAA58D4C7064}"/>
              </a:ext>
            </a:extLst>
          </p:cNvPr>
          <p:cNvSpPr>
            <a:spLocks noGrp="1"/>
          </p:cNvSpPr>
          <p:nvPr>
            <p:ph idx="1"/>
          </p:nvPr>
        </p:nvSpPr>
        <p:spPr/>
        <p:txBody>
          <a:bodyPr>
            <a:normAutofit/>
          </a:bodyPr>
          <a:lstStyle/>
          <a:p>
            <a:r>
              <a:rPr lang="en-US" dirty="0"/>
              <a:t>Migrate to the ‘</a:t>
            </a:r>
            <a:r>
              <a:rPr lang="en-US" dirty="0" err="1"/>
              <a:t>coop.nisc.framework.spring</a:t>
            </a:r>
            <a:r>
              <a:rPr lang="en-US" dirty="0"/>
              <a:t>-boot-</a:t>
            </a:r>
            <a:r>
              <a:rPr lang="en-US" dirty="0" err="1"/>
              <a:t>nisc</a:t>
            </a:r>
            <a:r>
              <a:rPr lang="en-US" dirty="0"/>
              <a:t>’ plugin and use the ‘</a:t>
            </a:r>
            <a:r>
              <a:rPr lang="en-US" dirty="0" err="1"/>
              <a:t>releaseAll</a:t>
            </a:r>
            <a:r>
              <a:rPr lang="en-US" dirty="0"/>
              <a:t>’ task in bamboo.</a:t>
            </a:r>
          </a:p>
          <a:p>
            <a:r>
              <a:rPr lang="en-US" dirty="0"/>
              <a:t>Add the latest ‘bitbucket-</a:t>
            </a:r>
            <a:r>
              <a:rPr lang="en-US" dirty="0" err="1"/>
              <a:t>pipelines.yaml</a:t>
            </a:r>
            <a:r>
              <a:rPr lang="en-US" dirty="0"/>
              <a:t>’ to the root of your project</a:t>
            </a:r>
          </a:p>
          <a:p>
            <a:r>
              <a:rPr lang="en-US" dirty="0"/>
              <a:t>Push your application to Bitbucket Cloud</a:t>
            </a:r>
          </a:p>
        </p:txBody>
      </p:sp>
    </p:spTree>
    <p:extLst>
      <p:ext uri="{BB962C8B-B14F-4D97-AF65-F5344CB8AC3E}">
        <p14:creationId xmlns:p14="http://schemas.microsoft.com/office/powerpoint/2010/main" val="92986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68346-8203-D7ED-1565-032B3AF451D5}"/>
            </a:ext>
          </a:extLst>
        </p:cNvPr>
        <p:cNvGrpSpPr/>
        <p:nvPr/>
      </p:nvGrpSpPr>
      <p:grpSpPr>
        <a:xfrm>
          <a:off x="0" y="0"/>
          <a:ext cx="0" cy="0"/>
          <a:chOff x="0" y="0"/>
          <a:chExt cx="0" cy="0"/>
        </a:xfrm>
      </p:grpSpPr>
      <p:pic>
        <p:nvPicPr>
          <p:cNvPr id="11" name="Picture 10" descr="A diagram of a business diagram&#10;&#10;AI-generated content may be incorrect.">
            <a:extLst>
              <a:ext uri="{FF2B5EF4-FFF2-40B4-BE49-F238E27FC236}">
                <a16:creationId xmlns:a16="http://schemas.microsoft.com/office/drawing/2014/main" id="{DB6E8A08-A6A3-FB7D-7835-E7C67B910E1D}"/>
              </a:ext>
            </a:extLst>
          </p:cNvPr>
          <p:cNvPicPr>
            <a:picLocks noChangeAspect="1"/>
          </p:cNvPicPr>
          <p:nvPr/>
        </p:nvPicPr>
        <p:blipFill>
          <a:blip r:embed="rId3"/>
          <a:stretch>
            <a:fillRect/>
          </a:stretch>
        </p:blipFill>
        <p:spPr>
          <a:xfrm>
            <a:off x="-3216456" y="-6483928"/>
            <a:ext cx="16053682" cy="14254950"/>
          </a:xfrm>
          <a:prstGeom prst="rect">
            <a:avLst/>
          </a:prstGeom>
        </p:spPr>
      </p:pic>
    </p:spTree>
    <p:extLst>
      <p:ext uri="{BB962C8B-B14F-4D97-AF65-F5344CB8AC3E}">
        <p14:creationId xmlns:p14="http://schemas.microsoft.com/office/powerpoint/2010/main" val="156913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72A5-0163-0660-7F04-840C9CFFA768}"/>
            </a:ext>
          </a:extLst>
        </p:cNvPr>
        <p:cNvGrpSpPr/>
        <p:nvPr/>
      </p:nvGrpSpPr>
      <p:grpSpPr>
        <a:xfrm>
          <a:off x="0" y="0"/>
          <a:ext cx="0" cy="0"/>
          <a:chOff x="0" y="0"/>
          <a:chExt cx="0" cy="0"/>
        </a:xfrm>
      </p:grpSpPr>
      <p:pic>
        <p:nvPicPr>
          <p:cNvPr id="11" name="Picture 10" descr="A diagram of a business diagram&#10;&#10;AI-generated content may be incorrect.">
            <a:extLst>
              <a:ext uri="{FF2B5EF4-FFF2-40B4-BE49-F238E27FC236}">
                <a16:creationId xmlns:a16="http://schemas.microsoft.com/office/drawing/2014/main" id="{2BB035CB-ECA3-B66A-F325-C78D5E6A1DF4}"/>
              </a:ext>
            </a:extLst>
          </p:cNvPr>
          <p:cNvPicPr>
            <a:picLocks noChangeAspect="1"/>
          </p:cNvPicPr>
          <p:nvPr/>
        </p:nvPicPr>
        <p:blipFill>
          <a:blip r:embed="rId3"/>
          <a:stretch>
            <a:fillRect/>
          </a:stretch>
        </p:blipFill>
        <p:spPr>
          <a:xfrm>
            <a:off x="-3370835" y="-1615045"/>
            <a:ext cx="16053682" cy="14254950"/>
          </a:xfrm>
          <a:prstGeom prst="rect">
            <a:avLst/>
          </a:prstGeom>
        </p:spPr>
      </p:pic>
    </p:spTree>
    <p:extLst>
      <p:ext uri="{BB962C8B-B14F-4D97-AF65-F5344CB8AC3E}">
        <p14:creationId xmlns:p14="http://schemas.microsoft.com/office/powerpoint/2010/main" val="1237397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3D12-B51B-4BB2-9643-944C28DB60DD}"/>
              </a:ext>
            </a:extLst>
          </p:cNvPr>
          <p:cNvSpPr>
            <a:spLocks noGrp="1"/>
          </p:cNvSpPr>
          <p:nvPr>
            <p:ph type="ctrTitle"/>
          </p:nvPr>
        </p:nvSpPr>
        <p:spPr/>
        <p:txBody>
          <a:bodyPr/>
          <a:lstStyle/>
          <a:p>
            <a:r>
              <a:rPr lang="en-US" dirty="0"/>
              <a:t>Thanks!</a:t>
            </a:r>
          </a:p>
        </p:txBody>
      </p:sp>
      <p:sp>
        <p:nvSpPr>
          <p:cNvPr id="3" name="Subtitle 2">
            <a:extLst>
              <a:ext uri="{FF2B5EF4-FFF2-40B4-BE49-F238E27FC236}">
                <a16:creationId xmlns:a16="http://schemas.microsoft.com/office/drawing/2014/main" id="{9E699CB8-F859-431E-A0DD-321C0DB8D57E}"/>
              </a:ext>
            </a:extLst>
          </p:cNvPr>
          <p:cNvSpPr>
            <a:spLocks noGrp="1"/>
          </p:cNvSpPr>
          <p:nvPr>
            <p:ph type="subTitle" idx="1"/>
          </p:nvPr>
        </p:nvSpPr>
        <p:spPr/>
        <p:txBody>
          <a:bodyPr/>
          <a:lstStyle/>
          <a:p>
            <a:r>
              <a:rPr lang="en-US" dirty="0">
                <a:hlinkClick r:id="rId3"/>
              </a:rPr>
              <a:t>seanie.gleason@nisc.coop</a:t>
            </a:r>
            <a:endParaRPr lang="en-US" dirty="0"/>
          </a:p>
          <a:p>
            <a:r>
              <a:rPr lang="en-US" dirty="0">
                <a:hlinkClick r:id="rId4"/>
              </a:rPr>
              <a:t>seanie@gleason.tech</a:t>
            </a:r>
            <a:r>
              <a:rPr lang="en-US" dirty="0"/>
              <a:t> </a:t>
            </a:r>
          </a:p>
        </p:txBody>
      </p:sp>
    </p:spTree>
    <p:extLst>
      <p:ext uri="{BB962C8B-B14F-4D97-AF65-F5344CB8AC3E}">
        <p14:creationId xmlns:p14="http://schemas.microsoft.com/office/powerpoint/2010/main" val="1747977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DDE6-AAB0-4765-9401-D1C52BD0B36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C447F10-D27A-4B6E-8061-346928F345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506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4993-3CD8-6527-B742-4DE6FDF82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903ED-58DA-14D3-D393-C228E0AA2CF9}"/>
              </a:ext>
            </a:extLst>
          </p:cNvPr>
          <p:cNvSpPr>
            <a:spLocks noGrp="1"/>
          </p:cNvSpPr>
          <p:nvPr>
            <p:ph type="title"/>
          </p:nvPr>
        </p:nvSpPr>
        <p:spPr/>
        <p:txBody>
          <a:bodyPr/>
          <a:lstStyle/>
          <a:p>
            <a:r>
              <a:rPr lang="en-US" dirty="0"/>
              <a:t>“Bring a Jar, and we will run it in the cloud”</a:t>
            </a:r>
          </a:p>
        </p:txBody>
      </p:sp>
      <p:pic>
        <p:nvPicPr>
          <p:cNvPr id="4100" name="Picture 4" descr="person holding clear glass bottle with water">
            <a:extLst>
              <a:ext uri="{FF2B5EF4-FFF2-40B4-BE49-F238E27FC236}">
                <a16:creationId xmlns:a16="http://schemas.microsoft.com/office/drawing/2014/main" id="{62283645-6558-A8BB-0FD3-889EA03E1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 t="-23476" r="-163" b="23476"/>
          <a:stretch>
            <a:fillRect/>
          </a:stretch>
        </p:blipFill>
        <p:spPr bwMode="auto">
          <a:xfrm>
            <a:off x="1697508" y="190156"/>
            <a:ext cx="8796983" cy="586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1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4054-B7D7-E964-8D7D-C019945CB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9B72A-9356-56DA-F44F-9D89A871F9E1}"/>
              </a:ext>
            </a:extLst>
          </p:cNvPr>
          <p:cNvSpPr>
            <a:spLocks noGrp="1"/>
          </p:cNvSpPr>
          <p:nvPr>
            <p:ph type="title"/>
          </p:nvPr>
        </p:nvSpPr>
        <p:spPr/>
        <p:txBody>
          <a:bodyPr/>
          <a:lstStyle/>
          <a:p>
            <a:r>
              <a:rPr lang="en-US" dirty="0"/>
              <a:t>NISC’s </a:t>
            </a:r>
            <a:r>
              <a:rPr lang="en-US" dirty="0" err="1"/>
              <a:t>Paas</a:t>
            </a:r>
            <a:r>
              <a:rPr lang="en-US" dirty="0"/>
              <a:t> for Internal Developers</a:t>
            </a:r>
          </a:p>
        </p:txBody>
      </p:sp>
      <p:sp>
        <p:nvSpPr>
          <p:cNvPr id="3" name="Content Placeholder 2">
            <a:extLst>
              <a:ext uri="{FF2B5EF4-FFF2-40B4-BE49-F238E27FC236}">
                <a16:creationId xmlns:a16="http://schemas.microsoft.com/office/drawing/2014/main" id="{31308984-4B69-CB50-8FAB-F1AEDD56B9C3}"/>
              </a:ext>
            </a:extLst>
          </p:cNvPr>
          <p:cNvSpPr>
            <a:spLocks noGrp="1"/>
          </p:cNvSpPr>
          <p:nvPr>
            <p:ph idx="1"/>
          </p:nvPr>
        </p:nvSpPr>
        <p:spPr/>
        <p:txBody>
          <a:bodyPr>
            <a:normAutofit fontScale="85000" lnSpcReduction="20000"/>
          </a:bodyPr>
          <a:lstStyle/>
          <a:p>
            <a:r>
              <a:rPr lang="en-US" b="1" dirty="0">
                <a:solidFill>
                  <a:schemeClr val="tx1"/>
                </a:solidFill>
              </a:rPr>
              <a:t>Software – (Java, JavaScript)</a:t>
            </a:r>
          </a:p>
          <a:p>
            <a:pPr lvl="1"/>
            <a:r>
              <a:rPr lang="en-US" dirty="0">
                <a:solidFill>
                  <a:schemeClr val="tx1"/>
                </a:solidFill>
              </a:rPr>
              <a:t>Web, Security, Messaging, </a:t>
            </a:r>
            <a:r>
              <a:rPr lang="en-US" b="1" i="1" dirty="0">
                <a:solidFill>
                  <a:schemeClr val="tx1"/>
                </a:solidFill>
              </a:rPr>
              <a:t>Business Logic</a:t>
            </a:r>
            <a:endParaRPr lang="en-US" dirty="0">
              <a:solidFill>
                <a:schemeClr val="tx1"/>
              </a:solidFill>
            </a:endParaRPr>
          </a:p>
          <a:p>
            <a:r>
              <a:rPr lang="en-US" b="1" dirty="0">
                <a:solidFill>
                  <a:schemeClr val="tx1"/>
                </a:solidFill>
              </a:rPr>
              <a:t>Hardware (Containers)</a:t>
            </a:r>
          </a:p>
          <a:p>
            <a:pPr lvl="1"/>
            <a:r>
              <a:rPr lang="en-US" dirty="0">
                <a:solidFill>
                  <a:schemeClr val="tx1"/>
                </a:solidFill>
              </a:rPr>
              <a:t>OS Security, 3</a:t>
            </a:r>
            <a:r>
              <a:rPr lang="en-US" baseline="30000" dirty="0">
                <a:solidFill>
                  <a:schemeClr val="tx1"/>
                </a:solidFill>
              </a:rPr>
              <a:t>rd</a:t>
            </a:r>
            <a:r>
              <a:rPr lang="en-US" dirty="0">
                <a:solidFill>
                  <a:schemeClr val="tx1"/>
                </a:solidFill>
              </a:rPr>
              <a:t> party containers</a:t>
            </a:r>
          </a:p>
          <a:p>
            <a:r>
              <a:rPr lang="en-US" b="1" dirty="0">
                <a:solidFill>
                  <a:schemeClr val="tx1"/>
                </a:solidFill>
              </a:rPr>
              <a:t>Infrastructure - (Kubernetes)</a:t>
            </a:r>
          </a:p>
          <a:p>
            <a:pPr lvl="1"/>
            <a:r>
              <a:rPr lang="en-US" dirty="0">
                <a:solidFill>
                  <a:schemeClr val="tx1"/>
                </a:solidFill>
              </a:rPr>
              <a:t>Our Saas. Runs containers, manages URL’s, etc.</a:t>
            </a:r>
          </a:p>
          <a:p>
            <a:r>
              <a:rPr lang="en-US" b="1" dirty="0">
                <a:solidFill>
                  <a:schemeClr val="tx1"/>
                </a:solidFill>
              </a:rPr>
              <a:t>Orchestration</a:t>
            </a:r>
            <a:r>
              <a:rPr lang="en-US" dirty="0">
                <a:solidFill>
                  <a:schemeClr val="tx1"/>
                </a:solidFill>
              </a:rPr>
              <a:t> – </a:t>
            </a:r>
            <a:r>
              <a:rPr lang="en-US" b="1" dirty="0">
                <a:solidFill>
                  <a:schemeClr val="tx1"/>
                </a:solidFill>
              </a:rPr>
              <a:t>(Gradle)</a:t>
            </a:r>
          </a:p>
          <a:p>
            <a:pPr lvl="1"/>
            <a:r>
              <a:rPr lang="en-US" dirty="0">
                <a:solidFill>
                  <a:schemeClr val="tx1"/>
                </a:solidFill>
              </a:rPr>
              <a:t>Where will the application be built, verified, and deployed to our Saas?</a:t>
            </a:r>
          </a:p>
          <a:p>
            <a:pPr lvl="2"/>
            <a:r>
              <a:rPr lang="en-US" dirty="0">
                <a:solidFill>
                  <a:schemeClr val="tx1"/>
                </a:solidFill>
              </a:rPr>
              <a:t>Bamboo</a:t>
            </a:r>
          </a:p>
          <a:p>
            <a:pPr lvl="2"/>
            <a:r>
              <a:rPr lang="en-US" dirty="0">
                <a:solidFill>
                  <a:schemeClr val="tx1"/>
                </a:solidFill>
              </a:rPr>
              <a:t>Bitbucket Cloud</a:t>
            </a:r>
          </a:p>
          <a:p>
            <a:pPr lvl="1"/>
            <a:r>
              <a:rPr lang="en-US" dirty="0">
                <a:solidFill>
                  <a:schemeClr val="tx1"/>
                </a:solidFill>
              </a:rPr>
              <a:t>Where do we store our binaries for Containers? </a:t>
            </a:r>
          </a:p>
          <a:p>
            <a:pPr lvl="2"/>
            <a:r>
              <a:rPr lang="en-US" dirty="0">
                <a:solidFill>
                  <a:schemeClr val="tx1"/>
                </a:solidFill>
              </a:rPr>
              <a:t>Artifactory</a:t>
            </a:r>
          </a:p>
          <a:p>
            <a:pPr lvl="1"/>
            <a:r>
              <a:rPr lang="en-US" dirty="0">
                <a:solidFill>
                  <a:schemeClr val="tx1"/>
                </a:solidFill>
              </a:rPr>
              <a:t>Where do we store our Containers for our Saas?</a:t>
            </a:r>
          </a:p>
          <a:p>
            <a:pPr lvl="2"/>
            <a:r>
              <a:rPr lang="en-US" dirty="0">
                <a:solidFill>
                  <a:schemeClr val="tx1"/>
                </a:solidFill>
              </a:rPr>
              <a:t>Harbor/</a:t>
            </a:r>
            <a:r>
              <a:rPr lang="en-US" dirty="0" err="1">
                <a:solidFill>
                  <a:schemeClr val="tx1"/>
                </a:solidFill>
              </a:rPr>
              <a:t>artifactory</a:t>
            </a:r>
            <a:endParaRPr lang="en-US" dirty="0">
              <a:solidFill>
                <a:schemeClr val="tx1"/>
              </a:solidFill>
            </a:endParaRPr>
          </a:p>
        </p:txBody>
      </p:sp>
    </p:spTree>
    <p:extLst>
      <p:ext uri="{BB962C8B-B14F-4D97-AF65-F5344CB8AC3E}">
        <p14:creationId xmlns:p14="http://schemas.microsoft.com/office/powerpoint/2010/main" val="123686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07481-5750-EF95-2B94-0DEA9C458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B6284-94EA-F82D-274C-7FBB2AA588DF}"/>
              </a:ext>
            </a:extLst>
          </p:cNvPr>
          <p:cNvSpPr>
            <a:spLocks noGrp="1"/>
          </p:cNvSpPr>
          <p:nvPr>
            <p:ph type="title"/>
          </p:nvPr>
        </p:nvSpPr>
        <p:spPr/>
        <p:txBody>
          <a:bodyPr/>
          <a:lstStyle/>
          <a:p>
            <a:r>
              <a:rPr lang="en-US" dirty="0"/>
              <a:t>Components for Our Internal Developers with a </a:t>
            </a:r>
            <a:r>
              <a:rPr lang="en-US" dirty="0" err="1"/>
              <a:t>Paas</a:t>
            </a:r>
            <a:endParaRPr lang="en-US" dirty="0"/>
          </a:p>
        </p:txBody>
      </p:sp>
      <p:sp>
        <p:nvSpPr>
          <p:cNvPr id="3" name="Content Placeholder 2">
            <a:extLst>
              <a:ext uri="{FF2B5EF4-FFF2-40B4-BE49-F238E27FC236}">
                <a16:creationId xmlns:a16="http://schemas.microsoft.com/office/drawing/2014/main" id="{627535DC-2305-9ECD-7F07-BD07C674A1E7}"/>
              </a:ext>
            </a:extLst>
          </p:cNvPr>
          <p:cNvSpPr>
            <a:spLocks noGrp="1"/>
          </p:cNvSpPr>
          <p:nvPr>
            <p:ph idx="1"/>
          </p:nvPr>
        </p:nvSpPr>
        <p:spPr/>
        <p:txBody>
          <a:bodyPr>
            <a:normAutofit fontScale="85000" lnSpcReduction="20000"/>
          </a:bodyPr>
          <a:lstStyle/>
          <a:p>
            <a:r>
              <a:rPr lang="en-US" b="1" dirty="0">
                <a:solidFill>
                  <a:schemeClr val="tx1"/>
                </a:solidFill>
              </a:rPr>
              <a:t>Software – (Java, JavaScript)</a:t>
            </a:r>
          </a:p>
          <a:p>
            <a:pPr lvl="1"/>
            <a:r>
              <a:rPr lang="en-US" dirty="0">
                <a:solidFill>
                  <a:schemeClr val="tx1"/>
                </a:solidFill>
              </a:rPr>
              <a:t>Web, Security, Messaging, </a:t>
            </a:r>
            <a:r>
              <a:rPr lang="en-US" b="1" i="1" dirty="0">
                <a:solidFill>
                  <a:schemeClr val="tx1"/>
                </a:solidFill>
              </a:rPr>
              <a:t>Business Logic</a:t>
            </a:r>
            <a:endParaRPr lang="en-US" dirty="0">
              <a:solidFill>
                <a:schemeClr val="tx1"/>
              </a:solidFill>
            </a:endParaRPr>
          </a:p>
          <a:p>
            <a:r>
              <a:rPr lang="en-US" b="1" dirty="0">
                <a:solidFill>
                  <a:schemeClr val="bg2">
                    <a:lumMod val="75000"/>
                  </a:schemeClr>
                </a:solidFill>
              </a:rPr>
              <a:t>Hardware (Containers)</a:t>
            </a:r>
          </a:p>
          <a:p>
            <a:pPr lvl="1"/>
            <a:r>
              <a:rPr lang="en-US" dirty="0">
                <a:solidFill>
                  <a:schemeClr val="bg2">
                    <a:lumMod val="75000"/>
                  </a:schemeClr>
                </a:solidFill>
              </a:rPr>
              <a:t>OS Security, 3</a:t>
            </a:r>
            <a:r>
              <a:rPr lang="en-US" baseline="30000" dirty="0">
                <a:solidFill>
                  <a:schemeClr val="bg2">
                    <a:lumMod val="75000"/>
                  </a:schemeClr>
                </a:solidFill>
              </a:rPr>
              <a:t>rd</a:t>
            </a:r>
            <a:r>
              <a:rPr lang="en-US" dirty="0">
                <a:solidFill>
                  <a:schemeClr val="bg2">
                    <a:lumMod val="75000"/>
                  </a:schemeClr>
                </a:solidFill>
              </a:rPr>
              <a:t> party containers</a:t>
            </a:r>
          </a:p>
          <a:p>
            <a:r>
              <a:rPr lang="en-US" b="1" dirty="0">
                <a:solidFill>
                  <a:schemeClr val="bg2">
                    <a:lumMod val="75000"/>
                  </a:schemeClr>
                </a:solidFill>
              </a:rPr>
              <a:t>Infrastructure - (Kubernetes)</a:t>
            </a:r>
          </a:p>
          <a:p>
            <a:pPr lvl="1"/>
            <a:r>
              <a:rPr lang="en-US" dirty="0">
                <a:solidFill>
                  <a:schemeClr val="bg2">
                    <a:lumMod val="75000"/>
                  </a:schemeClr>
                </a:solidFill>
              </a:rPr>
              <a:t>Our Saas. Runs containers, manages URL’s, etc.</a:t>
            </a:r>
          </a:p>
          <a:p>
            <a:r>
              <a:rPr lang="en-US" b="1" dirty="0">
                <a:solidFill>
                  <a:schemeClr val="bg2">
                    <a:lumMod val="75000"/>
                  </a:schemeClr>
                </a:solidFill>
              </a:rPr>
              <a:t>Orchestration</a:t>
            </a:r>
            <a:r>
              <a:rPr lang="en-US" dirty="0">
                <a:solidFill>
                  <a:schemeClr val="bg2">
                    <a:lumMod val="75000"/>
                  </a:schemeClr>
                </a:solidFill>
              </a:rPr>
              <a:t> – (Gradle)</a:t>
            </a:r>
          </a:p>
          <a:p>
            <a:pPr lvl="1"/>
            <a:r>
              <a:rPr lang="en-US" dirty="0">
                <a:solidFill>
                  <a:schemeClr val="bg2">
                    <a:lumMod val="75000"/>
                  </a:schemeClr>
                </a:solidFill>
              </a:rPr>
              <a:t>Where/How will the application be built, verified, and deployed to our Saas?</a:t>
            </a:r>
          </a:p>
          <a:p>
            <a:pPr lvl="2"/>
            <a:r>
              <a:rPr lang="en-US" dirty="0">
                <a:solidFill>
                  <a:schemeClr val="bg2">
                    <a:lumMod val="75000"/>
                  </a:schemeClr>
                </a:solidFill>
              </a:rPr>
              <a:t>Bamboo</a:t>
            </a:r>
          </a:p>
          <a:p>
            <a:pPr lvl="2"/>
            <a:r>
              <a:rPr lang="en-US" dirty="0">
                <a:solidFill>
                  <a:schemeClr val="bg2">
                    <a:lumMod val="75000"/>
                  </a:schemeClr>
                </a:solidFill>
              </a:rPr>
              <a:t>Bitbucket Cloud</a:t>
            </a:r>
          </a:p>
          <a:p>
            <a:pPr lvl="1"/>
            <a:r>
              <a:rPr lang="en-US" dirty="0">
                <a:solidFill>
                  <a:schemeClr val="bg2">
                    <a:lumMod val="75000"/>
                  </a:schemeClr>
                </a:solidFill>
              </a:rPr>
              <a:t>Where do we store our binaries for Containers? </a:t>
            </a:r>
          </a:p>
          <a:p>
            <a:pPr lvl="2"/>
            <a:r>
              <a:rPr lang="en-US" dirty="0">
                <a:solidFill>
                  <a:schemeClr val="bg2">
                    <a:lumMod val="75000"/>
                  </a:schemeClr>
                </a:solidFill>
              </a:rPr>
              <a:t>Artifactory</a:t>
            </a:r>
          </a:p>
          <a:p>
            <a:pPr lvl="1"/>
            <a:r>
              <a:rPr lang="en-US" dirty="0">
                <a:solidFill>
                  <a:schemeClr val="bg2">
                    <a:lumMod val="75000"/>
                  </a:schemeClr>
                </a:solidFill>
              </a:rPr>
              <a:t>Where do we store our Containers for our Saas?</a:t>
            </a:r>
          </a:p>
          <a:p>
            <a:pPr lvl="2"/>
            <a:r>
              <a:rPr lang="en-US" dirty="0">
                <a:solidFill>
                  <a:schemeClr val="bg2">
                    <a:lumMod val="75000"/>
                  </a:schemeClr>
                </a:solidFill>
              </a:rPr>
              <a:t>Harbor/ Artifactory</a:t>
            </a:r>
          </a:p>
        </p:txBody>
      </p:sp>
    </p:spTree>
    <p:extLst>
      <p:ext uri="{BB962C8B-B14F-4D97-AF65-F5344CB8AC3E}">
        <p14:creationId xmlns:p14="http://schemas.microsoft.com/office/powerpoint/2010/main" val="404691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45FF0-6E7D-8CC5-CD69-AA6FE2B5D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63948-8E56-678A-81EB-CE19AC681ED6}"/>
              </a:ext>
            </a:extLst>
          </p:cNvPr>
          <p:cNvSpPr>
            <a:spLocks noGrp="1"/>
          </p:cNvSpPr>
          <p:nvPr>
            <p:ph type="title"/>
          </p:nvPr>
        </p:nvSpPr>
        <p:spPr/>
        <p:txBody>
          <a:bodyPr/>
          <a:lstStyle/>
          <a:p>
            <a:r>
              <a:rPr lang="en-US" dirty="0"/>
              <a:t>Current State of the Components</a:t>
            </a:r>
          </a:p>
        </p:txBody>
      </p:sp>
      <p:sp>
        <p:nvSpPr>
          <p:cNvPr id="3" name="Content Placeholder 2">
            <a:extLst>
              <a:ext uri="{FF2B5EF4-FFF2-40B4-BE49-F238E27FC236}">
                <a16:creationId xmlns:a16="http://schemas.microsoft.com/office/drawing/2014/main" id="{7B4BCCF1-13B7-F3A8-54A3-2D1AD6142461}"/>
              </a:ext>
            </a:extLst>
          </p:cNvPr>
          <p:cNvSpPr>
            <a:spLocks noGrp="1"/>
          </p:cNvSpPr>
          <p:nvPr>
            <p:ph idx="1"/>
          </p:nvPr>
        </p:nvSpPr>
        <p:spPr/>
        <p:txBody>
          <a:bodyPr>
            <a:normAutofit fontScale="85000" lnSpcReduction="20000"/>
          </a:bodyPr>
          <a:lstStyle/>
          <a:p>
            <a:r>
              <a:rPr lang="en-US" b="1" dirty="0">
                <a:solidFill>
                  <a:srgbClr val="00B050"/>
                </a:solidFill>
              </a:rPr>
              <a:t>Software – (Java, JavaScript)</a:t>
            </a:r>
          </a:p>
          <a:p>
            <a:pPr lvl="1"/>
            <a:r>
              <a:rPr lang="en-US" dirty="0">
                <a:solidFill>
                  <a:srgbClr val="00B050"/>
                </a:solidFill>
              </a:rPr>
              <a:t>Web, Security, Messaging, </a:t>
            </a:r>
            <a:r>
              <a:rPr lang="en-US" b="1" i="1" dirty="0">
                <a:solidFill>
                  <a:srgbClr val="00B050"/>
                </a:solidFill>
              </a:rPr>
              <a:t>Business Logic</a:t>
            </a:r>
            <a:endParaRPr lang="en-US" dirty="0">
              <a:solidFill>
                <a:srgbClr val="00B050"/>
              </a:solidFill>
            </a:endParaRPr>
          </a:p>
          <a:p>
            <a:r>
              <a:rPr lang="en-US" b="1" dirty="0">
                <a:solidFill>
                  <a:srgbClr val="00B050"/>
                </a:solidFill>
              </a:rPr>
              <a:t>Hardware (Containers)</a:t>
            </a:r>
          </a:p>
          <a:p>
            <a:pPr lvl="1"/>
            <a:r>
              <a:rPr lang="en-US" dirty="0">
                <a:solidFill>
                  <a:srgbClr val="00B050"/>
                </a:solidFill>
              </a:rPr>
              <a:t>OS Security, 3</a:t>
            </a:r>
            <a:r>
              <a:rPr lang="en-US" baseline="30000" dirty="0">
                <a:solidFill>
                  <a:srgbClr val="00B050"/>
                </a:solidFill>
              </a:rPr>
              <a:t>rd</a:t>
            </a:r>
            <a:r>
              <a:rPr lang="en-US" dirty="0">
                <a:solidFill>
                  <a:srgbClr val="00B050"/>
                </a:solidFill>
              </a:rPr>
              <a:t> party containers</a:t>
            </a:r>
          </a:p>
          <a:p>
            <a:r>
              <a:rPr lang="en-US" b="1" dirty="0">
                <a:solidFill>
                  <a:srgbClr val="00B050"/>
                </a:solidFill>
              </a:rPr>
              <a:t>Infrastructure - (Kubernetes)</a:t>
            </a:r>
          </a:p>
          <a:p>
            <a:pPr lvl="1"/>
            <a:r>
              <a:rPr lang="en-US" dirty="0">
                <a:solidFill>
                  <a:srgbClr val="00B050"/>
                </a:solidFill>
              </a:rPr>
              <a:t>Our Saas. Runs containers, manages URL’s, etc.</a:t>
            </a:r>
          </a:p>
          <a:p>
            <a:r>
              <a:rPr lang="en-US" b="1" dirty="0">
                <a:solidFill>
                  <a:srgbClr val="FF0000"/>
                </a:solidFill>
              </a:rPr>
              <a:t>Orchestration</a:t>
            </a:r>
            <a:r>
              <a:rPr lang="en-US" dirty="0">
                <a:solidFill>
                  <a:srgbClr val="FF0000"/>
                </a:solidFill>
              </a:rPr>
              <a:t> – </a:t>
            </a:r>
            <a:r>
              <a:rPr lang="en-US" b="1" dirty="0">
                <a:solidFill>
                  <a:srgbClr val="FF0000"/>
                </a:solidFill>
              </a:rPr>
              <a:t>(Gradle)</a:t>
            </a:r>
          </a:p>
          <a:p>
            <a:pPr lvl="1"/>
            <a:r>
              <a:rPr lang="en-US" dirty="0">
                <a:solidFill>
                  <a:srgbClr val="FF0000"/>
                </a:solidFill>
              </a:rPr>
              <a:t>Where/How will the application be built, verified, and deployed to our Saas?</a:t>
            </a:r>
          </a:p>
          <a:p>
            <a:pPr lvl="2"/>
            <a:r>
              <a:rPr lang="en-US" dirty="0">
                <a:solidFill>
                  <a:srgbClr val="FF0000"/>
                </a:solidFill>
              </a:rPr>
              <a:t>Bamboo</a:t>
            </a:r>
          </a:p>
          <a:p>
            <a:pPr lvl="2"/>
            <a:r>
              <a:rPr lang="en-US" dirty="0">
                <a:solidFill>
                  <a:srgbClr val="FF0000"/>
                </a:solidFill>
              </a:rPr>
              <a:t>Bitbucket Cloud</a:t>
            </a:r>
          </a:p>
          <a:p>
            <a:pPr lvl="1"/>
            <a:r>
              <a:rPr lang="en-US" dirty="0">
                <a:solidFill>
                  <a:srgbClr val="00B050"/>
                </a:solidFill>
              </a:rPr>
              <a:t>Where do we store our binaries for Containers? </a:t>
            </a:r>
          </a:p>
          <a:p>
            <a:pPr lvl="2"/>
            <a:r>
              <a:rPr lang="en-US" dirty="0">
                <a:solidFill>
                  <a:srgbClr val="00B050"/>
                </a:solidFill>
              </a:rPr>
              <a:t>Artifactory</a:t>
            </a:r>
          </a:p>
          <a:p>
            <a:pPr lvl="1"/>
            <a:r>
              <a:rPr lang="en-US" dirty="0">
                <a:solidFill>
                  <a:srgbClr val="00B050"/>
                </a:solidFill>
              </a:rPr>
              <a:t>Where do we store our Containers for our Saas?</a:t>
            </a:r>
          </a:p>
          <a:p>
            <a:pPr lvl="2"/>
            <a:r>
              <a:rPr lang="en-US" dirty="0">
                <a:solidFill>
                  <a:srgbClr val="00B050"/>
                </a:solidFill>
              </a:rPr>
              <a:t>Harbor/ Artifactory</a:t>
            </a:r>
          </a:p>
        </p:txBody>
      </p:sp>
    </p:spTree>
    <p:extLst>
      <p:ext uri="{BB962C8B-B14F-4D97-AF65-F5344CB8AC3E}">
        <p14:creationId xmlns:p14="http://schemas.microsoft.com/office/powerpoint/2010/main" val="197551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AAA7-1ADF-81F1-65A8-6A72F34C9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391E0-9460-2362-7603-0D764104E42C}"/>
              </a:ext>
            </a:extLst>
          </p:cNvPr>
          <p:cNvSpPr>
            <a:spLocks noGrp="1"/>
          </p:cNvSpPr>
          <p:nvPr>
            <p:ph type="title"/>
          </p:nvPr>
        </p:nvSpPr>
        <p:spPr/>
        <p:txBody>
          <a:bodyPr/>
          <a:lstStyle/>
          <a:p>
            <a:r>
              <a:rPr lang="en-US" dirty="0"/>
              <a:t>Orchestration Roadmap</a:t>
            </a:r>
          </a:p>
        </p:txBody>
      </p:sp>
      <p:sp>
        <p:nvSpPr>
          <p:cNvPr id="3" name="Content Placeholder 2">
            <a:extLst>
              <a:ext uri="{FF2B5EF4-FFF2-40B4-BE49-F238E27FC236}">
                <a16:creationId xmlns:a16="http://schemas.microsoft.com/office/drawing/2014/main" id="{36F8FCF8-D689-624E-0DE5-0E55966BE49F}"/>
              </a:ext>
            </a:extLst>
          </p:cNvPr>
          <p:cNvSpPr>
            <a:spLocks noGrp="1"/>
          </p:cNvSpPr>
          <p:nvPr>
            <p:ph idx="1"/>
          </p:nvPr>
        </p:nvSpPr>
        <p:spPr/>
        <p:txBody>
          <a:bodyPr>
            <a:normAutofit/>
          </a:bodyPr>
          <a:lstStyle/>
          <a:p>
            <a:pPr marL="0" indent="0">
              <a:buNone/>
            </a:pPr>
            <a:r>
              <a:rPr lang="en-US" b="1" dirty="0">
                <a:solidFill>
                  <a:schemeClr val="tx1"/>
                </a:solidFill>
              </a:rPr>
              <a:t>Build</a:t>
            </a:r>
          </a:p>
          <a:p>
            <a:pPr lvl="1"/>
            <a:r>
              <a:rPr lang="en-US" dirty="0">
                <a:solidFill>
                  <a:schemeClr val="tx1"/>
                </a:solidFill>
              </a:rPr>
              <a:t>Create standards for what it means for an application to have ‘production readiness’</a:t>
            </a:r>
          </a:p>
          <a:p>
            <a:pPr lvl="1"/>
            <a:r>
              <a:rPr lang="en-US" dirty="0">
                <a:solidFill>
                  <a:schemeClr val="tx1"/>
                </a:solidFill>
              </a:rPr>
              <a:t>Create a framework to enable checks to enforce ‘production readiness’</a:t>
            </a:r>
          </a:p>
          <a:p>
            <a:pPr marL="914400" lvl="2" indent="0">
              <a:buNone/>
            </a:pPr>
            <a:endParaRPr lang="en-US" b="1" dirty="0">
              <a:solidFill>
                <a:schemeClr val="tx1"/>
              </a:solidFill>
            </a:endParaRPr>
          </a:p>
          <a:p>
            <a:pPr marL="0" indent="0">
              <a:buNone/>
            </a:pPr>
            <a:r>
              <a:rPr lang="en-US" b="1" dirty="0">
                <a:solidFill>
                  <a:schemeClr val="tx1"/>
                </a:solidFill>
              </a:rPr>
              <a:t>Deployment</a:t>
            </a:r>
          </a:p>
          <a:p>
            <a:pPr lvl="1"/>
            <a:r>
              <a:rPr lang="en-US" dirty="0">
                <a:solidFill>
                  <a:schemeClr val="tx1"/>
                </a:solidFill>
              </a:rPr>
              <a:t>Create a framework to enforce our ‘production readiness’ </a:t>
            </a:r>
          </a:p>
          <a:p>
            <a:pPr lvl="1"/>
            <a:r>
              <a:rPr lang="en-US" dirty="0">
                <a:solidFill>
                  <a:schemeClr val="tx1"/>
                </a:solidFill>
              </a:rPr>
              <a:t>Provide a path for an application to deploy to production </a:t>
            </a:r>
          </a:p>
          <a:p>
            <a:endParaRPr lang="en-US" dirty="0"/>
          </a:p>
          <a:p>
            <a:endParaRPr lang="en-US" dirty="0"/>
          </a:p>
        </p:txBody>
      </p:sp>
    </p:spTree>
    <p:extLst>
      <p:ext uri="{BB962C8B-B14F-4D97-AF65-F5344CB8AC3E}">
        <p14:creationId xmlns:p14="http://schemas.microsoft.com/office/powerpoint/2010/main" val="162730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66E98-597A-8D8A-0E23-F706CA94D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2549C-E386-437B-18C7-1FD8961C85CF}"/>
              </a:ext>
            </a:extLst>
          </p:cNvPr>
          <p:cNvSpPr>
            <a:spLocks noGrp="1"/>
          </p:cNvSpPr>
          <p:nvPr>
            <p:ph type="title"/>
          </p:nvPr>
        </p:nvSpPr>
        <p:spPr/>
        <p:txBody>
          <a:bodyPr/>
          <a:lstStyle/>
          <a:p>
            <a:r>
              <a:rPr lang="en-US" dirty="0"/>
              <a:t>Build - “Production Readiness”</a:t>
            </a:r>
          </a:p>
        </p:txBody>
      </p:sp>
      <p:sp>
        <p:nvSpPr>
          <p:cNvPr id="3" name="Content Placeholder 2">
            <a:extLst>
              <a:ext uri="{FF2B5EF4-FFF2-40B4-BE49-F238E27FC236}">
                <a16:creationId xmlns:a16="http://schemas.microsoft.com/office/drawing/2014/main" id="{FB0A9340-2DB2-6F12-AAF3-8590E59CF121}"/>
              </a:ext>
            </a:extLst>
          </p:cNvPr>
          <p:cNvSpPr>
            <a:spLocks noGrp="1"/>
          </p:cNvSpPr>
          <p:nvPr>
            <p:ph idx="1"/>
          </p:nvPr>
        </p:nvSpPr>
        <p:spPr/>
        <p:txBody>
          <a:bodyPr>
            <a:normAutofit/>
          </a:bodyPr>
          <a:lstStyle/>
          <a:p>
            <a:pPr marL="0" indent="0">
              <a:buNone/>
            </a:pPr>
            <a:r>
              <a:rPr lang="en-US" dirty="0">
                <a:solidFill>
                  <a:schemeClr val="tx1"/>
                </a:solidFill>
              </a:rPr>
              <a:t>What is NISC’s standard for an application to run in a live production environment? </a:t>
            </a:r>
          </a:p>
          <a:p>
            <a:endParaRPr lang="en-US" dirty="0">
              <a:solidFill>
                <a:schemeClr val="tx1"/>
              </a:solidFill>
            </a:endParaRPr>
          </a:p>
          <a:p>
            <a:r>
              <a:rPr lang="en-US" dirty="0">
                <a:solidFill>
                  <a:schemeClr val="tx1"/>
                </a:solidFill>
              </a:rPr>
              <a:t>Security	</a:t>
            </a:r>
          </a:p>
          <a:p>
            <a:r>
              <a:rPr lang="en-US" dirty="0">
                <a:solidFill>
                  <a:schemeClr val="tx1"/>
                </a:solidFill>
              </a:rPr>
              <a:t>Code Styling / Format</a:t>
            </a:r>
          </a:p>
          <a:p>
            <a:r>
              <a:rPr lang="en-US" dirty="0">
                <a:solidFill>
                  <a:schemeClr val="tx1"/>
                </a:solidFill>
              </a:rPr>
              <a:t>Testing</a:t>
            </a:r>
          </a:p>
          <a:p>
            <a:r>
              <a:rPr lang="en-US" dirty="0">
                <a:solidFill>
                  <a:schemeClr val="tx1"/>
                </a:solidFill>
              </a:rPr>
              <a:t>Metrics / Alerts</a:t>
            </a:r>
            <a:endParaRPr lang="en-US" dirty="0"/>
          </a:p>
        </p:txBody>
      </p:sp>
    </p:spTree>
    <p:extLst>
      <p:ext uri="{BB962C8B-B14F-4D97-AF65-F5344CB8AC3E}">
        <p14:creationId xmlns:p14="http://schemas.microsoft.com/office/powerpoint/2010/main" val="570332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1618</TotalTime>
  <Words>1506</Words>
  <Application>Microsoft Macintosh PowerPoint</Application>
  <PresentationFormat>Widescreen</PresentationFormat>
  <Paragraphs>270</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Arial</vt:lpstr>
      <vt:lpstr>Calibri</vt:lpstr>
      <vt:lpstr>Calibri Light</vt:lpstr>
      <vt:lpstr>Office Theme</vt:lpstr>
      <vt:lpstr>PowerPoint Presentation</vt:lpstr>
      <vt:lpstr>Build &amp; Deployment Framework Updates/Roadmap</vt:lpstr>
      <vt:lpstr>Framework Teams Goal</vt:lpstr>
      <vt:lpstr>“Bring a Jar, and we will run it in the cloud”</vt:lpstr>
      <vt:lpstr>NISC’s Paas for Internal Developers</vt:lpstr>
      <vt:lpstr>Components for Our Internal Developers with a Paas</vt:lpstr>
      <vt:lpstr>Current State of the Components</vt:lpstr>
      <vt:lpstr>Orchestration Roadmap</vt:lpstr>
      <vt:lpstr>Build - “Production Readiness”</vt:lpstr>
      <vt:lpstr>Build - “Production Readiness” - Security</vt:lpstr>
      <vt:lpstr>Build - “Production Readiness” - Testing</vt:lpstr>
      <vt:lpstr>Build - “Production Readiness” - Other</vt:lpstr>
      <vt:lpstr>Build – What is a Build?</vt:lpstr>
      <vt:lpstr>Build – What is a Build Framework?</vt:lpstr>
      <vt:lpstr>Build Framework Example - Testing</vt:lpstr>
      <vt:lpstr>Build Framework Example – Spring Boot</vt:lpstr>
      <vt:lpstr>Build Framework Roadmap</vt:lpstr>
      <vt:lpstr>Build Framework Roadmap</vt:lpstr>
      <vt:lpstr>id(”coop.nisc.framework.spring-boot-nisc”)</vt:lpstr>
      <vt:lpstr>Build Framework Requirements for Publishing</vt:lpstr>
      <vt:lpstr>Build – Releasing the binary</vt:lpstr>
      <vt:lpstr>Deployment – “Production Readiness”</vt:lpstr>
      <vt:lpstr>Deployment – “Production Readiness” Ownership</vt:lpstr>
      <vt:lpstr>Deployment – Getting to Production</vt:lpstr>
      <vt:lpstr>Deployment – Getting to Production – Bitbucket Cloud – Pipeline</vt:lpstr>
      <vt:lpstr>Deployment – Getting to Production – Bitbucket Cloud – Pipeline</vt:lpstr>
      <vt:lpstr>Deployment – Getting to Production – Bitbucket Cloud – Pipeline</vt:lpstr>
      <vt:lpstr>Deployment – Getting to Production – Bitbucket Cloud – Pipeline</vt:lpstr>
      <vt:lpstr>Deployment – Getting to Production – Stash/Bamboo</vt:lpstr>
      <vt:lpstr>Deployment – Getting to Production – Bitbucket Cloud</vt:lpstr>
      <vt:lpstr>Bitbucket Cloud Migration</vt:lpstr>
      <vt:lpstr>PowerPoint Presentation</vt:lpstr>
      <vt:lpstr>PowerPoint Presentation</vt:lpstr>
      <vt:lpstr>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Grassmuck</dc:creator>
  <cp:lastModifiedBy>Seanie Gleason</cp:lastModifiedBy>
  <cp:revision>19</cp:revision>
  <cp:lastPrinted>2025-06-05T13:07:01Z</cp:lastPrinted>
  <dcterms:created xsi:type="dcterms:W3CDTF">2019-10-02T15:37:13Z</dcterms:created>
  <dcterms:modified xsi:type="dcterms:W3CDTF">2025-12-03T19:12:14Z</dcterms:modified>
</cp:coreProperties>
</file>